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1" r:id="rId4"/>
  </p:sldMasterIdLst>
  <p:sldIdLst>
    <p:sldId id="256" r:id="rId5"/>
    <p:sldId id="261" r:id="rId6"/>
    <p:sldId id="262" r:id="rId7"/>
    <p:sldId id="265" r:id="rId8"/>
    <p:sldId id="267" r:id="rId9"/>
    <p:sldId id="268" r:id="rId10"/>
    <p:sldId id="278" r:id="rId11"/>
    <p:sldId id="274" r:id="rId12"/>
    <p:sldId id="279" r:id="rId13"/>
    <p:sldId id="275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B6E92C-473A-9B99-F9C3-B8EA6626FC27}" v="12" dt="2023-09-21T10:30:01.44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4" autoAdjust="0"/>
    <p:restoredTop sz="94660"/>
  </p:normalViewPr>
  <p:slideViewPr>
    <p:cSldViewPr snapToGrid="0">
      <p:cViewPr varScale="1">
        <p:scale>
          <a:sx n="72" d="100"/>
          <a:sy n="72" d="100"/>
        </p:scale>
        <p:origin x="10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riram Vivekanandan || AMBC" userId="S::sriramv@ambconline.com::996fa77c-406c-4180-9f45-a248ff0b8e7c" providerId="AD" clId="Web-{E1B6E92C-473A-9B99-F9C3-B8EA6626FC27}"/>
    <pc:docChg chg="modSld">
      <pc:chgData name="Sriram Vivekanandan || AMBC" userId="S::sriramv@ambconline.com::996fa77c-406c-4180-9f45-a248ff0b8e7c" providerId="AD" clId="Web-{E1B6E92C-473A-9B99-F9C3-B8EA6626FC27}" dt="2023-09-21T10:30:01.445" v="11"/>
      <pc:docMkLst>
        <pc:docMk/>
      </pc:docMkLst>
      <pc:sldChg chg="addSp delSp modSp">
        <pc:chgData name="Sriram Vivekanandan || AMBC" userId="S::sriramv@ambconline.com::996fa77c-406c-4180-9f45-a248ff0b8e7c" providerId="AD" clId="Web-{E1B6E92C-473A-9B99-F9C3-B8EA6626FC27}" dt="2023-09-21T10:30:01.445" v="11"/>
        <pc:sldMkLst>
          <pc:docMk/>
          <pc:sldMk cId="3044110764" sldId="256"/>
        </pc:sldMkLst>
        <pc:spChg chg="add del mod">
          <ac:chgData name="Sriram Vivekanandan || AMBC" userId="S::sriramv@ambconline.com::996fa77c-406c-4180-9f45-a248ff0b8e7c" providerId="AD" clId="Web-{E1B6E92C-473A-9B99-F9C3-B8EA6626FC27}" dt="2023-09-21T10:29:57.851" v="10" actId="20577"/>
          <ac:spMkLst>
            <pc:docMk/>
            <pc:sldMk cId="3044110764" sldId="256"/>
            <ac:spMk id="2" creationId="{F25EBC03-81C1-4308-A6CC-3FEE0CA0B492}"/>
          </ac:spMkLst>
        </pc:spChg>
        <pc:spChg chg="add del mod">
          <ac:chgData name="Sriram Vivekanandan || AMBC" userId="S::sriramv@ambconline.com::996fa77c-406c-4180-9f45-a248ff0b8e7c" providerId="AD" clId="Web-{E1B6E92C-473A-9B99-F9C3-B8EA6626FC27}" dt="2023-09-21T10:29:47.554" v="7"/>
          <ac:spMkLst>
            <pc:docMk/>
            <pc:sldMk cId="3044110764" sldId="256"/>
            <ac:spMk id="4" creationId="{7E2DFE54-0DE3-8D92-237E-7CEDC8CF4EA4}"/>
          </ac:spMkLst>
        </pc:spChg>
        <pc:spChg chg="add del">
          <ac:chgData name="Sriram Vivekanandan || AMBC" userId="S::sriramv@ambconline.com::996fa77c-406c-4180-9f45-a248ff0b8e7c" providerId="AD" clId="Web-{E1B6E92C-473A-9B99-F9C3-B8EA6626FC27}" dt="2023-09-21T10:29:47.554" v="8"/>
          <ac:spMkLst>
            <pc:docMk/>
            <pc:sldMk cId="3044110764" sldId="256"/>
            <ac:spMk id="11" creationId="{F8717F7F-2576-453D-9F40-525A4994FE9D}"/>
          </ac:spMkLst>
        </pc:spChg>
        <pc:picChg chg="add del">
          <ac:chgData name="Sriram Vivekanandan || AMBC" userId="S::sriramv@ambconline.com::996fa77c-406c-4180-9f45-a248ff0b8e7c" providerId="AD" clId="Web-{E1B6E92C-473A-9B99-F9C3-B8EA6626FC27}" dt="2023-09-21T10:30:01.445" v="11"/>
          <ac:picMkLst>
            <pc:docMk/>
            <pc:sldMk cId="3044110764" sldId="256"/>
            <ac:picMk id="12" creationId="{653159F2-BC3C-4720-942F-3F52A29FDA93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C86653F-5FDC-404F-9903-54F28EE2B605}" type="doc">
      <dgm:prSet loTypeId="urn:microsoft.com/office/officeart/2005/8/layout/rings+Icon" loCatId="officeonlin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60C00D0-99CC-44B1-9B06-3BF67A0471BC}">
      <dgm:prSet/>
      <dgm:spPr/>
      <dgm:t>
        <a:bodyPr/>
        <a:lstStyle/>
        <a:p>
          <a:r>
            <a:rPr lang="en-US" b="0" i="0"/>
            <a:t>Onsite</a:t>
          </a:r>
          <a:endParaRPr lang="en-US"/>
        </a:p>
      </dgm:t>
    </dgm:pt>
    <dgm:pt modelId="{EB984B2D-15F4-44E0-BBF0-2F7B86D32EE4}" type="parTrans" cxnId="{A95CA04D-F66D-494C-ADE1-7D560DABB02C}">
      <dgm:prSet/>
      <dgm:spPr/>
      <dgm:t>
        <a:bodyPr/>
        <a:lstStyle/>
        <a:p>
          <a:endParaRPr lang="en-US"/>
        </a:p>
      </dgm:t>
    </dgm:pt>
    <dgm:pt modelId="{BA133B0F-FD6E-43ED-A028-502DC42A95B0}" type="sibTrans" cxnId="{A95CA04D-F66D-494C-ADE1-7D560DABB02C}">
      <dgm:prSet/>
      <dgm:spPr/>
      <dgm:t>
        <a:bodyPr/>
        <a:lstStyle/>
        <a:p>
          <a:endParaRPr lang="en-US"/>
        </a:p>
      </dgm:t>
    </dgm:pt>
    <dgm:pt modelId="{6835E703-452E-40AD-BA54-CD3AD5AD85BA}">
      <dgm:prSet/>
      <dgm:spPr/>
      <dgm:t>
        <a:bodyPr/>
        <a:lstStyle/>
        <a:p>
          <a:r>
            <a:rPr lang="en-US" b="0" i="0"/>
            <a:t>Blended Near Shore – Onsite &amp; Offsite</a:t>
          </a:r>
          <a:endParaRPr lang="en-US"/>
        </a:p>
      </dgm:t>
    </dgm:pt>
    <dgm:pt modelId="{81BD0742-81D9-4689-B26A-D8A2FCEDB279}" type="parTrans" cxnId="{8E24A95D-3687-4147-A94B-9A99625216AB}">
      <dgm:prSet/>
      <dgm:spPr/>
      <dgm:t>
        <a:bodyPr/>
        <a:lstStyle/>
        <a:p>
          <a:endParaRPr lang="en-US"/>
        </a:p>
      </dgm:t>
    </dgm:pt>
    <dgm:pt modelId="{E5598EA3-73F7-4F82-BD0E-C7AAC56D0BCF}" type="sibTrans" cxnId="{8E24A95D-3687-4147-A94B-9A99625216AB}">
      <dgm:prSet/>
      <dgm:spPr/>
      <dgm:t>
        <a:bodyPr/>
        <a:lstStyle/>
        <a:p>
          <a:endParaRPr lang="en-US"/>
        </a:p>
      </dgm:t>
    </dgm:pt>
    <dgm:pt modelId="{919E4196-9FF3-4643-B846-B9CDD08644C6}">
      <dgm:prSet/>
      <dgm:spPr/>
      <dgm:t>
        <a:bodyPr/>
        <a:lstStyle/>
        <a:p>
          <a:r>
            <a:rPr lang="en-US" b="0" i="0" dirty="0"/>
            <a:t>Blended Offshore – Onsite/Offsite &amp; Offshore</a:t>
          </a:r>
          <a:endParaRPr lang="en-US" dirty="0"/>
        </a:p>
      </dgm:t>
    </dgm:pt>
    <dgm:pt modelId="{DD2C4100-A5AA-43EB-9393-B899935765A1}" type="parTrans" cxnId="{0777993E-7DEC-4F2E-9E5E-571E0B62406A}">
      <dgm:prSet/>
      <dgm:spPr/>
      <dgm:t>
        <a:bodyPr/>
        <a:lstStyle/>
        <a:p>
          <a:endParaRPr lang="en-US"/>
        </a:p>
      </dgm:t>
    </dgm:pt>
    <dgm:pt modelId="{E1BA4833-F397-4869-B4D4-29DA73898469}" type="sibTrans" cxnId="{0777993E-7DEC-4F2E-9E5E-571E0B62406A}">
      <dgm:prSet/>
      <dgm:spPr/>
      <dgm:t>
        <a:bodyPr/>
        <a:lstStyle/>
        <a:p>
          <a:endParaRPr lang="en-US"/>
        </a:p>
      </dgm:t>
    </dgm:pt>
    <dgm:pt modelId="{00DC24B0-A5A1-4BFB-B65C-ADFD0CBF8090}">
      <dgm:prSet/>
      <dgm:spPr/>
      <dgm:t>
        <a:bodyPr/>
        <a:lstStyle/>
        <a:p>
          <a:r>
            <a:rPr lang="en-US" b="0" i="0" dirty="0"/>
            <a:t>Offshore</a:t>
          </a:r>
          <a:endParaRPr lang="en-US" dirty="0"/>
        </a:p>
      </dgm:t>
    </dgm:pt>
    <dgm:pt modelId="{E94BA53A-C6B5-4333-8E87-DCD16D0C912C}" type="parTrans" cxnId="{D061663E-3BCD-4B01-865A-6F1732AC82D1}">
      <dgm:prSet/>
      <dgm:spPr/>
      <dgm:t>
        <a:bodyPr/>
        <a:lstStyle/>
        <a:p>
          <a:endParaRPr lang="en-US"/>
        </a:p>
      </dgm:t>
    </dgm:pt>
    <dgm:pt modelId="{0BC380BA-B639-44CC-8379-ECFD294ADC6E}" type="sibTrans" cxnId="{D061663E-3BCD-4B01-865A-6F1732AC82D1}">
      <dgm:prSet/>
      <dgm:spPr/>
      <dgm:t>
        <a:bodyPr/>
        <a:lstStyle/>
        <a:p>
          <a:endParaRPr lang="en-US"/>
        </a:p>
      </dgm:t>
    </dgm:pt>
    <dgm:pt modelId="{2647D561-8178-4E55-BDC5-E46E47967811}" type="pres">
      <dgm:prSet presAssocID="{5C86653F-5FDC-404F-9903-54F28EE2B605}" presName="Name0" presStyleCnt="0">
        <dgm:presLayoutVars>
          <dgm:chMax val="7"/>
          <dgm:dir/>
          <dgm:resizeHandles val="exact"/>
        </dgm:presLayoutVars>
      </dgm:prSet>
      <dgm:spPr/>
    </dgm:pt>
    <dgm:pt modelId="{20CD8E71-8639-4810-B2E7-D5F80CC01B18}" type="pres">
      <dgm:prSet presAssocID="{5C86653F-5FDC-404F-9903-54F28EE2B605}" presName="ellipse1" presStyleLbl="vennNode1" presStyleIdx="0" presStyleCnt="4" custLinFactNeighborX="4104">
        <dgm:presLayoutVars>
          <dgm:bulletEnabled val="1"/>
        </dgm:presLayoutVars>
      </dgm:prSet>
      <dgm:spPr/>
    </dgm:pt>
    <dgm:pt modelId="{C26FC8D5-DAC9-4599-BBBF-63FDD446A963}" type="pres">
      <dgm:prSet presAssocID="{5C86653F-5FDC-404F-9903-54F28EE2B605}" presName="ellipse2" presStyleLbl="vennNode1" presStyleIdx="1" presStyleCnt="4">
        <dgm:presLayoutVars>
          <dgm:bulletEnabled val="1"/>
        </dgm:presLayoutVars>
      </dgm:prSet>
      <dgm:spPr/>
    </dgm:pt>
    <dgm:pt modelId="{BF1C5229-AF66-40ED-9BD7-7BF74D8AC181}" type="pres">
      <dgm:prSet presAssocID="{5C86653F-5FDC-404F-9903-54F28EE2B605}" presName="ellipse3" presStyleLbl="vennNode1" presStyleIdx="2" presStyleCnt="4" custLinFactNeighborX="4617">
        <dgm:presLayoutVars>
          <dgm:bulletEnabled val="1"/>
        </dgm:presLayoutVars>
      </dgm:prSet>
      <dgm:spPr/>
    </dgm:pt>
    <dgm:pt modelId="{5D8BD917-761B-4592-B867-DE7693A0DE6D}" type="pres">
      <dgm:prSet presAssocID="{5C86653F-5FDC-404F-9903-54F28EE2B605}" presName="ellipse4" presStyleLbl="vennNode1" presStyleIdx="3" presStyleCnt="4">
        <dgm:presLayoutVars>
          <dgm:bulletEnabled val="1"/>
        </dgm:presLayoutVars>
      </dgm:prSet>
      <dgm:spPr/>
    </dgm:pt>
  </dgm:ptLst>
  <dgm:cxnLst>
    <dgm:cxn modelId="{D061663E-3BCD-4B01-865A-6F1732AC82D1}" srcId="{5C86653F-5FDC-404F-9903-54F28EE2B605}" destId="{00DC24B0-A5A1-4BFB-B65C-ADFD0CBF8090}" srcOrd="3" destOrd="0" parTransId="{E94BA53A-C6B5-4333-8E87-DCD16D0C912C}" sibTransId="{0BC380BA-B639-44CC-8379-ECFD294ADC6E}"/>
    <dgm:cxn modelId="{0777993E-7DEC-4F2E-9E5E-571E0B62406A}" srcId="{5C86653F-5FDC-404F-9903-54F28EE2B605}" destId="{919E4196-9FF3-4643-B846-B9CDD08644C6}" srcOrd="2" destOrd="0" parTransId="{DD2C4100-A5AA-43EB-9393-B899935765A1}" sibTransId="{E1BA4833-F397-4869-B4D4-29DA73898469}"/>
    <dgm:cxn modelId="{8E24A95D-3687-4147-A94B-9A99625216AB}" srcId="{5C86653F-5FDC-404F-9903-54F28EE2B605}" destId="{6835E703-452E-40AD-BA54-CD3AD5AD85BA}" srcOrd="1" destOrd="0" parTransId="{81BD0742-81D9-4689-B26A-D8A2FCEDB279}" sibTransId="{E5598EA3-73F7-4F82-BD0E-C7AAC56D0BCF}"/>
    <dgm:cxn modelId="{BA49584D-30E1-4FDC-9180-4F03CA4AE318}" type="presOf" srcId="{5C86653F-5FDC-404F-9903-54F28EE2B605}" destId="{2647D561-8178-4E55-BDC5-E46E47967811}" srcOrd="0" destOrd="0" presId="urn:microsoft.com/office/officeart/2005/8/layout/rings+Icon"/>
    <dgm:cxn modelId="{A95CA04D-F66D-494C-ADE1-7D560DABB02C}" srcId="{5C86653F-5FDC-404F-9903-54F28EE2B605}" destId="{E60C00D0-99CC-44B1-9B06-3BF67A0471BC}" srcOrd="0" destOrd="0" parTransId="{EB984B2D-15F4-44E0-BBF0-2F7B86D32EE4}" sibTransId="{BA133B0F-FD6E-43ED-A028-502DC42A95B0}"/>
    <dgm:cxn modelId="{E19F5554-FE25-4E9D-919C-A9F7F28E1194}" type="presOf" srcId="{00DC24B0-A5A1-4BFB-B65C-ADFD0CBF8090}" destId="{5D8BD917-761B-4592-B867-DE7693A0DE6D}" srcOrd="0" destOrd="0" presId="urn:microsoft.com/office/officeart/2005/8/layout/rings+Icon"/>
    <dgm:cxn modelId="{B5B9CB86-4A96-4799-9AD8-79D8241E6723}" type="presOf" srcId="{6835E703-452E-40AD-BA54-CD3AD5AD85BA}" destId="{C26FC8D5-DAC9-4599-BBBF-63FDD446A963}" srcOrd="0" destOrd="0" presId="urn:microsoft.com/office/officeart/2005/8/layout/rings+Icon"/>
    <dgm:cxn modelId="{39E41D8B-5122-4D90-ABC5-3B192729D23D}" type="presOf" srcId="{E60C00D0-99CC-44B1-9B06-3BF67A0471BC}" destId="{20CD8E71-8639-4810-B2E7-D5F80CC01B18}" srcOrd="0" destOrd="0" presId="urn:microsoft.com/office/officeart/2005/8/layout/rings+Icon"/>
    <dgm:cxn modelId="{FE2C27CB-0F2F-41CA-93C6-B9B9AE5423BC}" type="presOf" srcId="{919E4196-9FF3-4643-B846-B9CDD08644C6}" destId="{BF1C5229-AF66-40ED-9BD7-7BF74D8AC181}" srcOrd="0" destOrd="0" presId="urn:microsoft.com/office/officeart/2005/8/layout/rings+Icon"/>
    <dgm:cxn modelId="{EE37C96C-BDA5-4F70-9801-DBEE35BDD4E1}" type="presParOf" srcId="{2647D561-8178-4E55-BDC5-E46E47967811}" destId="{20CD8E71-8639-4810-B2E7-D5F80CC01B18}" srcOrd="0" destOrd="0" presId="urn:microsoft.com/office/officeart/2005/8/layout/rings+Icon"/>
    <dgm:cxn modelId="{2E09AD4F-BFC8-44A7-9A38-7ECACF5625BB}" type="presParOf" srcId="{2647D561-8178-4E55-BDC5-E46E47967811}" destId="{C26FC8D5-DAC9-4599-BBBF-63FDD446A963}" srcOrd="1" destOrd="0" presId="urn:microsoft.com/office/officeart/2005/8/layout/rings+Icon"/>
    <dgm:cxn modelId="{FB81D2F6-4BFE-444E-83B0-DC8D50C08D2D}" type="presParOf" srcId="{2647D561-8178-4E55-BDC5-E46E47967811}" destId="{BF1C5229-AF66-40ED-9BD7-7BF74D8AC181}" srcOrd="2" destOrd="0" presId="urn:microsoft.com/office/officeart/2005/8/layout/rings+Icon"/>
    <dgm:cxn modelId="{F766E49D-81D5-4E7E-ACA8-8E906C50D408}" type="presParOf" srcId="{2647D561-8178-4E55-BDC5-E46E47967811}" destId="{5D8BD917-761B-4592-B867-DE7693A0DE6D}" srcOrd="3" destOrd="0" presId="urn:microsoft.com/office/officeart/2005/8/layout/rings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CD8E71-8639-4810-B2E7-D5F80CC01B18}">
      <dsp:nvSpPr>
        <dsp:cNvPr id="0" name=""/>
        <dsp:cNvSpPr/>
      </dsp:nvSpPr>
      <dsp:spPr>
        <a:xfrm>
          <a:off x="1535550" y="0"/>
          <a:ext cx="2700352" cy="270068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/>
            <a:t>Onsite</a:t>
          </a:r>
          <a:endParaRPr lang="en-US" sz="2000" kern="1200"/>
        </a:p>
      </dsp:txBody>
      <dsp:txXfrm>
        <a:off x="1931007" y="395506"/>
        <a:ext cx="1909438" cy="1909671"/>
      </dsp:txXfrm>
    </dsp:sp>
    <dsp:sp modelId="{C26FC8D5-DAC9-4599-BBBF-63FDD446A963}">
      <dsp:nvSpPr>
        <dsp:cNvPr id="0" name=""/>
        <dsp:cNvSpPr/>
      </dsp:nvSpPr>
      <dsp:spPr>
        <a:xfrm>
          <a:off x="2814050" y="1801205"/>
          <a:ext cx="2700352" cy="270068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/>
            <a:t>Blended Near Shore – Onsite &amp; Offsite</a:t>
          </a:r>
          <a:endParaRPr lang="en-US" sz="2000" kern="1200"/>
        </a:p>
      </dsp:txBody>
      <dsp:txXfrm>
        <a:off x="3209507" y="2196711"/>
        <a:ext cx="1909438" cy="1909671"/>
      </dsp:txXfrm>
    </dsp:sp>
    <dsp:sp modelId="{BF1C5229-AF66-40ED-9BD7-7BF74D8AC181}">
      <dsp:nvSpPr>
        <dsp:cNvPr id="0" name=""/>
        <dsp:cNvSpPr/>
      </dsp:nvSpPr>
      <dsp:spPr>
        <a:xfrm>
          <a:off x="4327360" y="0"/>
          <a:ext cx="2700352" cy="270068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dirty="0"/>
            <a:t>Blended Offshore – Onsite/Offsite &amp; Offshore</a:t>
          </a:r>
          <a:endParaRPr lang="en-US" sz="2000" kern="1200" dirty="0"/>
        </a:p>
      </dsp:txBody>
      <dsp:txXfrm>
        <a:off x="4722817" y="395506"/>
        <a:ext cx="1909438" cy="1909671"/>
      </dsp:txXfrm>
    </dsp:sp>
    <dsp:sp modelId="{5D8BD917-761B-4592-B867-DE7693A0DE6D}">
      <dsp:nvSpPr>
        <dsp:cNvPr id="0" name=""/>
        <dsp:cNvSpPr/>
      </dsp:nvSpPr>
      <dsp:spPr>
        <a:xfrm>
          <a:off x="5592007" y="1801205"/>
          <a:ext cx="2700352" cy="270068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63500" dist="38100" dir="5400000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i="0" kern="1200" dirty="0"/>
            <a:t>Offshore</a:t>
          </a:r>
          <a:endParaRPr lang="en-US" sz="2000" kern="1200" dirty="0"/>
        </a:p>
      </dsp:txBody>
      <dsp:txXfrm>
        <a:off x="5987464" y="2196711"/>
        <a:ext cx="1909438" cy="1909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ings+Icon">
  <dgm:title val="Interconnected Rings"/>
  <dgm:desc val="Use to show overlapping or interconnected ideas or concepts. The first seven lines of Level 1 text correspond with a circle. Unused text does not appear, but remains available if you switch layouts.  "/>
  <dgm:catLst>
    <dgm:cat type="relationship" pri="32000"/>
    <dgm:cat type="officeonline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0"/>
        <dgm:pt modelId="20"/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/>
        <dgm:pt modelId="20"/>
        <dgm:pt modelId="30"/>
        <dgm:pt modelId="40"/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2" destOrd="0"/>
      </dgm:cxnLst>
      <dgm:bg/>
      <dgm:whole/>
    </dgm:dataModel>
  </dgm:clrData>
  <dgm:layoutNode name="Name0">
    <dgm:varLst>
      <dgm:chMax val="7"/>
      <dgm:dir/>
      <dgm:resizeHandles val="exact"/>
    </dgm:varLst>
    <dgm:choose name="Name1">
      <dgm:if name="Name2" axis="ch" ptType="node" func="cnt" op="lt" val="1">
        <dgm:alg type="composite"/>
        <dgm:shape xmlns:r="http://schemas.openxmlformats.org/officeDocument/2006/relationships" r:blip="">
          <dgm:adjLst/>
        </dgm:shape>
        <dgm:presOf/>
        <dgm:constrLst/>
        <dgm:ruleLst/>
      </dgm:if>
      <dgm:if name="Name3" axis="ch" ptType="node" func="cnt" op="equ" val="1">
        <dgm:alg type="composite">
          <dgm:param type="ar" val="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/>
          <dgm:constr type="h" for="ch" forName="ellipse1" refType="h"/>
        </dgm:constrLst>
      </dgm:if>
      <dgm:if name="Name4" axis="ch" ptType="node" func="cnt" op="equ" val="2">
        <dgm:alg type="composite">
          <dgm:param type="ar" val="0.908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6602"/>
          <dgm:constr type="h" for="ch" forName="ellipse1" refType="h" fact="0.5999"/>
          <dgm:constr type="l" for="ch" forName="ellipse2" refType="w" fact="0.3398"/>
          <dgm:constr type="t" for="ch" forName="ellipse2" refType="h" fact="0.4001"/>
          <dgm:constr type="w" for="ch" forName="ellipse2" refType="w" fact="0.6602"/>
          <dgm:constr type="h" for="ch" forName="ellipse2" refType="h" fact="0.5999"/>
        </dgm:constrLst>
      </dgm:if>
      <dgm:if name="Name5" axis="ch" ptType="node" func="cnt" op="equ" val="3">
        <dgm:alg type="composite">
          <dgm:param type="ar" val="1.2171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4929"/>
          <dgm:constr type="h" for="ch" forName="ellipse1" refType="h" fact="0.5999"/>
          <dgm:constr type="l" for="ch" forName="ellipse2" refType="w" fact="0.2537"/>
          <dgm:constr type="t" for="ch" forName="ellipse2" refType="h" fact="0.4001"/>
          <dgm:constr type="w" for="ch" forName="ellipse2" refType="w" fact="0.4929"/>
          <dgm:constr type="h" for="ch" forName="ellipse2" refType="h" fact="0.5999"/>
          <dgm:constr type="l" for="ch" forName="ellipse3" refType="w" fact="0.5071"/>
          <dgm:constr type="t" for="ch" forName="ellipse3" refType="h" fact="0"/>
          <dgm:constr type="w" for="ch" forName="ellipse3" refType="w" fact="0.4929"/>
          <dgm:constr type="h" for="ch" forName="ellipse3" refType="h" fact="0.5999"/>
        </dgm:constrLst>
      </dgm:if>
      <dgm:if name="Name6" axis="ch" ptType="node" func="cnt" op="equ" val="4">
        <dgm:alg type="composite">
          <dgm:param type="ar" val="1.5255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932"/>
          <dgm:constr type="h" for="ch" forName="ellipse1" refType="h" fact="0.5999"/>
          <dgm:constr type="l" for="ch" forName="ellipse2" refType="w" fact="0.2023"/>
          <dgm:constr type="t" for="ch" forName="ellipse2" refType="h" fact="0.4001"/>
          <dgm:constr type="w" for="ch" forName="ellipse2" refType="w" fact="0.3932"/>
          <dgm:constr type="h" for="ch" forName="ellipse2" refType="h" fact="0.5999"/>
          <dgm:constr type="l" for="ch" forName="ellipse3" refType="w" fact="0.4045"/>
          <dgm:constr type="t" for="ch" forName="ellipse3" refType="h" fact="0"/>
          <dgm:constr type="w" for="ch" forName="ellipse3" refType="w" fact="0.3932"/>
          <dgm:constr type="h" for="ch" forName="ellipse3" refType="h" fact="0.5999"/>
          <dgm:constr type="l" for="ch" forName="ellipse4" refType="w" fact="0.6068"/>
          <dgm:constr type="t" for="ch" forName="ellipse4" refType="h" fact="0.4001"/>
          <dgm:constr type="w" for="ch" forName="ellipse4" refType="w" fact="0.3932"/>
          <dgm:constr type="h" for="ch" forName="ellipse4" refType="h" fact="0.5999"/>
        </dgm:constrLst>
      </dgm:if>
      <dgm:if name="Name7" axis="ch" ptType="node" func="cnt" op="equ" val="5">
        <dgm:alg type="composite">
          <dgm:param type="ar" val="1.834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3271"/>
          <dgm:constr type="h" for="ch" forName="ellipse1" refType="h" fact="0.5999"/>
          <dgm:constr type="l" for="ch" forName="ellipse2" refType="w" fact="0.1682"/>
          <dgm:constr type="t" for="ch" forName="ellipse2" refType="h" fact="0.4001"/>
          <dgm:constr type="w" for="ch" forName="ellipse2" refType="w" fact="0.3271"/>
          <dgm:constr type="h" for="ch" forName="ellipse2" refType="h" fact="0.5999"/>
          <dgm:constr type="l" for="ch" forName="ellipse3" refType="w" fact="0.3365"/>
          <dgm:constr type="t" for="ch" forName="ellipse3" refType="h" fact="0"/>
          <dgm:constr type="w" for="ch" forName="ellipse3" refType="w" fact="0.3271"/>
          <dgm:constr type="h" for="ch" forName="ellipse3" refType="h" fact="0.5999"/>
          <dgm:constr type="l" for="ch" forName="ellipse4" refType="w" fact="0.5047"/>
          <dgm:constr type="t" for="ch" forName="ellipse4" refType="h" fact="0.4001"/>
          <dgm:constr type="w" for="ch" forName="ellipse4" refType="w" fact="0.3271"/>
          <dgm:constr type="h" for="ch" forName="ellipse4" refType="h" fact="0.5999"/>
          <dgm:constr type="l" for="ch" forName="ellipse5" refType="w" fact="0.6729"/>
          <dgm:constr type="t" for="ch" forName="ellipse5" refType="h" fact="0"/>
          <dgm:constr type="w" for="ch" forName="ellipse5" refType="w" fact="0.3271"/>
          <dgm:constr type="h" for="ch" forName="ellipse5" refType="h" fact="0.5999"/>
        </dgm:constrLst>
      </dgm:if>
      <dgm:if name="Name8" axis="ch" ptType="node" func="cnt" op="equ" val="6">
        <dgm:alg type="composite">
          <dgm:param type="ar" val="2.1873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78"/>
          <dgm:constr type="h" for="ch" forName="ellipse1" refType="h" fact="0.6081"/>
          <dgm:constr type="l" for="ch" forName="ellipse2" refType="w" fact="0.1444"/>
          <dgm:constr type="t" for="ch" forName="ellipse2" refType="h" fact="0.3919"/>
          <dgm:constr type="w" for="ch" forName="ellipse2" refType="w" fact="0.278"/>
          <dgm:constr type="h" for="ch" forName="ellipse2" refType="h" fact="0.6081"/>
          <dgm:constr type="l" for="ch" forName="ellipse3" refType="w" fact="0.2888"/>
          <dgm:constr type="t" for="ch" forName="ellipse3" refType="h" fact="0"/>
          <dgm:constr type="w" for="ch" forName="ellipse3" refType="w" fact="0.278"/>
          <dgm:constr type="h" for="ch" forName="ellipse3" refType="h" fact="0.6081"/>
          <dgm:constr type="l" for="ch" forName="ellipse4" refType="w" fact="0.4332"/>
          <dgm:constr type="t" for="ch" forName="ellipse4" refType="h" fact="0.3919"/>
          <dgm:constr type="w" for="ch" forName="ellipse4" refType="w" fact="0.278"/>
          <dgm:constr type="h" for="ch" forName="ellipse4" refType="h" fact="0.6081"/>
          <dgm:constr type="l" for="ch" forName="ellipse5" refType="w" fact="0.5776"/>
          <dgm:constr type="t" for="ch" forName="ellipse5" refType="h" fact="0"/>
          <dgm:constr type="w" for="ch" forName="ellipse5" refType="w" fact="0.278"/>
          <dgm:constr type="h" for="ch" forName="ellipse5" refType="h" fact="0.6081"/>
          <dgm:constr type="l" for="ch" forName="ellipse6" refType="w" fact="0.722"/>
          <dgm:constr type="t" for="ch" forName="ellipse6" refType="h" fact="0.3919"/>
          <dgm:constr type="w" for="ch" forName="ellipse6" refType="w" fact="0.278"/>
          <dgm:constr type="h" for="ch" forName="ellipse6" refType="h" fact="0.6081"/>
        </dgm:constrLst>
      </dgm:if>
      <dgm:else name="Name9">
        <dgm:alg type="composite">
          <dgm:param type="ar" val="2.3466"/>
        </dgm:alg>
        <dgm:shape xmlns:r="http://schemas.openxmlformats.org/officeDocument/2006/relationships" r:blip="">
          <dgm:adjLst/>
        </dgm:shape>
        <dgm:presOf/>
        <dgm:constrLst>
          <dgm:constr type="primFontSz" for="des" ptType="node" op="equ" val="65"/>
          <dgm:constr type="l" for="ch" forName="ellipse1" refType="w" fact="0"/>
          <dgm:constr type="t" for="ch" forName="ellipse1" refType="h" fact="0"/>
          <dgm:constr type="w" for="ch" forName="ellipse1" refType="w" fact="0.2455"/>
          <dgm:constr type="h" for="ch" forName="ellipse1" refType="h" fact="0.5761"/>
          <dgm:constr type="l" for="ch" forName="ellipse2" refType="w" fact="0.1257"/>
          <dgm:constr type="t" for="ch" forName="ellipse2" refType="h" fact="0.4239"/>
          <dgm:constr type="w" for="ch" forName="ellipse2" refType="w" fact="0.2455"/>
          <dgm:constr type="h" for="ch" forName="ellipse2" refType="h" fact="0.5761"/>
          <dgm:constr type="l" for="ch" forName="ellipse3" refType="w" fact="0.2515"/>
          <dgm:constr type="t" for="ch" forName="ellipse3" refType="h" fact="0"/>
          <dgm:constr type="w" for="ch" forName="ellipse3" refType="w" fact="0.2455"/>
          <dgm:constr type="h" for="ch" forName="ellipse3" refType="h" fact="0.5761"/>
          <dgm:constr type="l" for="ch" forName="ellipse4" refType="w" fact="0.3772"/>
          <dgm:constr type="t" for="ch" forName="ellipse4" refType="h" fact="0.4239"/>
          <dgm:constr type="w" for="ch" forName="ellipse4" refType="w" fact="0.2455"/>
          <dgm:constr type="h" for="ch" forName="ellipse4" refType="h" fact="0.5761"/>
          <dgm:constr type="l" for="ch" forName="ellipse5" refType="w" fact="0.503"/>
          <dgm:constr type="t" for="ch" forName="ellipse5" refType="h" fact="0"/>
          <dgm:constr type="w" for="ch" forName="ellipse5" refType="w" fact="0.2455"/>
          <dgm:constr type="h" for="ch" forName="ellipse5" refType="h" fact="0.5761"/>
          <dgm:constr type="l" for="ch" forName="ellipse6" refType="w" fact="0.6287"/>
          <dgm:constr type="t" for="ch" forName="ellipse6" refType="h" fact="0.4239"/>
          <dgm:constr type="w" for="ch" forName="ellipse6" refType="w" fact="0.2455"/>
          <dgm:constr type="h" for="ch" forName="ellipse6" refType="h" fact="0.5761"/>
          <dgm:constr type="l" for="ch" forName="ellipse7" refType="w" fact="0.7545"/>
          <dgm:constr type="t" for="ch" forName="ellipse7" refType="h" fact="0"/>
          <dgm:constr type="w" for="ch" forName="ellipse7" refType="w" fact="0.2455"/>
          <dgm:constr type="h" for="ch" forName="ellipse7" refType="h" fact="0.5761"/>
        </dgm:constrLst>
      </dgm:else>
    </dgm:choose>
    <dgm:choose name="Name10">
      <dgm:if name="Name11" axis="ch" ptType="node" func="cnt" op="gte" val="1">
        <dgm:layoutNode name="ellipse1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12">
            <dgm:if name="Name13" func="var" arg="dir" op="equ" val="norm">
              <dgm:presOf axis="ch desOrSelf" ptType="node node" st="1 1" cnt="1 0"/>
            </dgm:if>
            <dgm:else name="Name14">
              <dgm:choose name="Name15">
                <dgm:if name="Name16" axis="ch" ptType="node" func="cnt" op="equ" val="1">
                  <dgm:presOf axis="ch desOrSelf" ptType="node node" st="1 1" cnt="1 0"/>
                </dgm:if>
                <dgm:if name="Name17" axis="ch" ptType="node" func="cnt" op="equ" val="2">
                  <dgm:presOf axis="ch desOrSelf" ptType="node node" st="2 1" cnt="1 0"/>
                </dgm:if>
                <dgm:if name="Name18" axis="ch" ptType="node" func="cnt" op="equ" val="3">
                  <dgm:presOf axis="ch desOrSelf" ptType="node node" st="3 1" cnt="1 0"/>
                </dgm:if>
                <dgm:if name="Name19" axis="ch" ptType="node" func="cnt" op="equ" val="4">
                  <dgm:presOf axis="ch desOrSelf" ptType="node node" st="4 1" cnt="1 0"/>
                </dgm:if>
                <dgm:if name="Name20" axis="ch" ptType="node" func="cnt" op="equ" val="5">
                  <dgm:presOf axis="ch desOrSelf" ptType="node node" st="5 1" cnt="1 0"/>
                </dgm:if>
                <dgm:if name="Name21" axis="ch" ptType="node" func="cnt" op="equ" val="6">
                  <dgm:presOf axis="ch desOrSelf" ptType="node node" st="6 1" cnt="1 0"/>
                </dgm:if>
                <dgm:if name="Name22" axis="ch" ptType="node" func="cnt" op="gte" val="7">
                  <dgm:presOf axis="ch desOrSelf" ptType="node node" st="7 1" cnt="1 0"/>
                </dgm:if>
                <dgm:else name="Name2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24"/>
    </dgm:choose>
    <dgm:choose name="Name25">
      <dgm:if name="Name26" axis="ch" ptType="node" func="cnt" op="gte" val="2">
        <dgm:layoutNode name="ellipse2" styleLbl="vennNode1">
          <dgm:varLst>
            <dgm:bulletEnabled val="1"/>
          </dgm:varLst>
          <dgm:alg type="tx"/>
          <dgm:choose name="Name27">
            <dgm:if name="Name2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2 1" cnt="1 0"/>
            </dgm:if>
            <dgm:else name="Name29">
              <dgm:shape xmlns:r="http://schemas.openxmlformats.org/officeDocument/2006/relationships" type="ellipse" r:blip="" zOrderOff="-2">
                <dgm:adjLst/>
              </dgm:shape>
              <dgm:choose name="Name30">
                <dgm:if name="Name31" axis="ch" ptType="node" func="cnt" op="equ" val="2">
                  <dgm:presOf axis="ch desOrSelf" ptType="node node" st="1 1" cnt="1 0"/>
                </dgm:if>
                <dgm:if name="Name32" axis="ch" ptType="node" func="cnt" op="equ" val="3">
                  <dgm:presOf axis="ch desOrSelf" ptType="node node" st="2 1" cnt="1 0"/>
                </dgm:if>
                <dgm:if name="Name33" axis="ch" ptType="node" func="cnt" op="equ" val="4">
                  <dgm:presOf axis="ch desOrSelf" ptType="node node" st="3 1" cnt="1 0"/>
                </dgm:if>
                <dgm:if name="Name34" axis="ch" ptType="node" func="cnt" op="equ" val="5">
                  <dgm:presOf axis="ch desOrSelf" ptType="node node" st="4 1" cnt="1 0"/>
                </dgm:if>
                <dgm:if name="Name35" axis="ch" ptType="node" func="cnt" op="equ" val="6">
                  <dgm:presOf axis="ch desOrSelf" ptType="node node" st="5 1" cnt="1 0"/>
                </dgm:if>
                <dgm:if name="Name36" axis="ch" ptType="node" func="cnt" op="gte" val="7">
                  <dgm:presOf axis="ch desOrSelf" ptType="node node" st="6 1" cnt="1 0"/>
                </dgm:if>
                <dgm:else name="Name37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  <dgm:choose name="Name39">
      <dgm:if name="Name40" axis="ch" ptType="node" func="cnt" op="gte" val="3">
        <dgm:layoutNode name="ellipse3" styleLbl="vennNode1">
          <dgm:varLst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choose name="Name41">
            <dgm:if name="Name42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3 1" cnt="1 0"/>
            </dgm:if>
            <dgm:else name="Name43">
              <dgm:shape xmlns:r="http://schemas.openxmlformats.org/officeDocument/2006/relationships" type="ellipse" r:blip="" zOrderOff="-4">
                <dgm:adjLst/>
              </dgm:shape>
              <dgm:choose name="Name44">
                <dgm:if name="Name45" axis="ch" ptType="node" func="cnt" op="equ" val="3">
                  <dgm:presOf axis="ch desOrSelf" ptType="node node" st="1 1" cnt="1 0"/>
                </dgm:if>
                <dgm:if name="Name46" axis="ch" ptType="node" func="cnt" op="equ" val="4">
                  <dgm:presOf axis="ch desOrSelf" ptType="node node" st="2 1" cnt="1 0"/>
                </dgm:if>
                <dgm:if name="Name47" axis="ch" ptType="node" func="cnt" op="equ" val="5">
                  <dgm:presOf axis="ch desOrSelf" ptType="node node" st="3 1" cnt="1 0"/>
                </dgm:if>
                <dgm:if name="Name48" axis="ch" ptType="node" func="cnt" op="equ" val="6">
                  <dgm:presOf axis="ch desOrSelf" ptType="node node" st="4 1" cnt="1 0"/>
                </dgm:if>
                <dgm:if name="Name49" axis="ch" ptType="node" func="cnt" op="gte" val="7">
                  <dgm:presOf axis="ch desOrSelf" ptType="node node" st="5 1" cnt="1 0"/>
                </dgm:if>
                <dgm:else name="Name50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1"/>
    </dgm:choose>
    <dgm:choose name="Name52">
      <dgm:if name="Name53" axis="ch" ptType="node" func="cnt" op="gte" val="4">
        <dgm:layoutNode name="ellipse4" styleLbl="vennNode1">
          <dgm:varLst>
            <dgm:bulletEnabled val="1"/>
          </dgm:varLst>
          <dgm:alg type="tx"/>
          <dgm:choose name="Name54">
            <dgm:if name="Name55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4 1" cnt="1 0"/>
            </dgm:if>
            <dgm:else name="Name56">
              <dgm:shape xmlns:r="http://schemas.openxmlformats.org/officeDocument/2006/relationships" type="ellipse" r:blip="" zOrderOff="-6">
                <dgm:adjLst/>
              </dgm:shape>
              <dgm:choose name="Name57">
                <dgm:if name="Name58" axis="ch" ptType="node" func="cnt" op="equ" val="4">
                  <dgm:presOf axis="ch desOrSelf" ptType="node node" st="1 1" cnt="1 0"/>
                </dgm:if>
                <dgm:if name="Name59" axis="ch" ptType="node" func="cnt" op="equ" val="5">
                  <dgm:presOf axis="ch desOrSelf" ptType="node node" st="2 1" cnt="1 0"/>
                </dgm:if>
                <dgm:if name="Name60" axis="ch" ptType="node" func="cnt" op="equ" val="6">
                  <dgm:presOf axis="ch desOrSelf" ptType="node node" st="3 1" cnt="1 0"/>
                </dgm:if>
                <dgm:if name="Name61" axis="ch" ptType="node" func="cnt" op="gte" val="7">
                  <dgm:presOf axis="ch desOrSelf" ptType="node node" st="4 1" cnt="1 0"/>
                </dgm:if>
                <dgm:else name="Name62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63"/>
    </dgm:choose>
    <dgm:choose name="Name64">
      <dgm:if name="Name65" axis="ch" ptType="node" func="cnt" op="gte" val="5">
        <dgm:layoutNode name="ellipse5" styleLbl="vennNode1">
          <dgm:varLst>
            <dgm:bulletEnabled val="1"/>
          </dgm:varLst>
          <dgm:alg type="tx"/>
          <dgm:choose name="Name66">
            <dgm:if name="Name67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5 1" cnt="1 0"/>
            </dgm:if>
            <dgm:else name="Name68">
              <dgm:shape xmlns:r="http://schemas.openxmlformats.org/officeDocument/2006/relationships" type="ellipse" r:blip="" zOrderOff="-8">
                <dgm:adjLst/>
              </dgm:shape>
              <dgm:choose name="Name69">
                <dgm:if name="Name70" axis="ch" ptType="node" func="cnt" op="equ" val="5">
                  <dgm:presOf axis="ch desOrSelf" ptType="node node" st="1 1" cnt="1 0"/>
                </dgm:if>
                <dgm:if name="Name71" axis="ch" ptType="node" func="cnt" op="equ" val="6">
                  <dgm:presOf axis="ch desOrSelf" ptType="node node" st="2 1" cnt="1 0"/>
                </dgm:if>
                <dgm:if name="Name72" axis="ch" ptType="node" func="cnt" op="gte" val="7">
                  <dgm:presOf axis="ch desOrSelf" ptType="node node" st="3 1" cnt="1 0"/>
                </dgm:if>
                <dgm:else name="Name7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74"/>
    </dgm:choose>
    <dgm:choose name="Name75">
      <dgm:if name="Name76" axis="ch" ptType="node" func="cnt" op="gte" val="6">
        <dgm:layoutNode name="ellipse6" styleLbl="vennNode1">
          <dgm:varLst>
            <dgm:bulletEnabled val="1"/>
          </dgm:varLst>
          <dgm:alg type="tx"/>
          <dgm:choose name="Name77">
            <dgm:if name="Name7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6 1" cnt="1 0"/>
            </dgm:if>
            <dgm:else name="Name79">
              <dgm:shape xmlns:r="http://schemas.openxmlformats.org/officeDocument/2006/relationships" type="ellipse" r:blip="" zOrderOff="-10">
                <dgm:adjLst/>
              </dgm:shape>
              <dgm:choose name="Name80">
                <dgm:if name="Name81" axis="ch" ptType="node" func="cnt" op="equ" val="6">
                  <dgm:presOf axis="ch desOrSelf" ptType="node node" st="1 1" cnt="1 0"/>
                </dgm:if>
                <dgm:if name="Name82" axis="ch" ptType="node" func="cnt" op="gte" val="7">
                  <dgm:presOf axis="ch desOrSelf" ptType="node node" st="2 1" cnt="1 0"/>
                </dgm:if>
                <dgm:else name="Name83"/>
              </dgm:choose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84"/>
    </dgm:choose>
    <dgm:choose name="Name85">
      <dgm:if name="Name86" axis="ch" ptType="node" func="cnt" op="gte" val="7">
        <dgm:layoutNode name="ellipse7" styleLbl="vennNode1">
          <dgm:varLst>
            <dgm:bulletEnabled val="1"/>
          </dgm:varLst>
          <dgm:alg type="tx"/>
          <dgm:choose name="Name87">
            <dgm:if name="Name88" func="var" arg="dir" op="equ" val="norm">
              <dgm:shape xmlns:r="http://schemas.openxmlformats.org/officeDocument/2006/relationships" type="ellipse" r:blip="">
                <dgm:adjLst/>
              </dgm:shape>
              <dgm:presOf axis="ch desOrSelf" ptType="node node" st="7 1" cnt="1 0"/>
            </dgm:if>
            <dgm:else name="Name89">
              <dgm:shape xmlns:r="http://schemas.openxmlformats.org/officeDocument/2006/relationships" type="ellipse" r:blip="" zOrderOff="-12">
                <dgm:adjLst/>
              </dgm:shape>
              <dgm:presOf axis="ch desOrSelf" ptType="node node" st="1 1" cnt="1 0"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9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0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139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60763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8642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4727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8446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80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02319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144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042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477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279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2122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607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7977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281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9/21/2023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661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40000"/>
                  <a:lumOff val="60000"/>
                  <a:alpha val="7000"/>
                </a:schemeClr>
              </a:gs>
              <a:gs pos="69000">
                <a:schemeClr val="bg2">
                  <a:lumMod val="40000"/>
                  <a:lumOff val="60000"/>
                  <a:alpha val="0"/>
                </a:schemeClr>
              </a:gs>
              <a:gs pos="36000">
                <a:schemeClr val="bg2">
                  <a:lumMod val="40000"/>
                  <a:lumOff val="6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9/21/2023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2701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6" r:id="rId15"/>
    <p:sldLayoutId id="2147483757" r:id="rId16"/>
    <p:sldLayoutId id="214748375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18" Type="http://schemas.openxmlformats.org/officeDocument/2006/relationships/image" Target="../media/image13.png"/><Relationship Id="rId3" Type="http://schemas.openxmlformats.org/officeDocument/2006/relationships/image" Target="../media/image15.png"/><Relationship Id="rId21" Type="http://schemas.openxmlformats.org/officeDocument/2006/relationships/image" Target="../media/image31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17" Type="http://schemas.openxmlformats.org/officeDocument/2006/relationships/image" Target="../media/image28.png"/><Relationship Id="rId2" Type="http://schemas.openxmlformats.org/officeDocument/2006/relationships/image" Target="../media/image6.png"/><Relationship Id="rId16" Type="http://schemas.openxmlformats.org/officeDocument/2006/relationships/image" Target="../media/image27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microsoft.com/office/2007/relationships/hdphoto" Target="../media/hdphoto1.wdp"/><Relationship Id="rId15" Type="http://schemas.openxmlformats.org/officeDocument/2006/relationships/image" Target="../media/image26.png"/><Relationship Id="rId23" Type="http://schemas.openxmlformats.org/officeDocument/2006/relationships/image" Target="../media/image33.tiff"/><Relationship Id="rId10" Type="http://schemas.openxmlformats.org/officeDocument/2006/relationships/image" Target="../media/image21.png"/><Relationship Id="rId19" Type="http://schemas.openxmlformats.org/officeDocument/2006/relationships/image" Target="../media/image29.png"/><Relationship Id="rId4" Type="http://schemas.openxmlformats.org/officeDocument/2006/relationships/image" Target="../media/image16.png"/><Relationship Id="rId9" Type="http://schemas.openxmlformats.org/officeDocument/2006/relationships/image" Target="../media/image20.png"/><Relationship Id="rId14" Type="http://schemas.openxmlformats.org/officeDocument/2006/relationships/image" Target="../media/image25.png"/><Relationship Id="rId22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B4208B2-7136-43E2-B4E9-F9D804503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967410"/>
            <a:ext cx="12284765" cy="81898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6E9DD78-C1BB-451B-BD73-1B0B383F45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0782" y="-967409"/>
            <a:ext cx="12305547" cy="81898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25EBC03-81C1-4308-A6CC-3FEE0CA0B4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602" y="4220579"/>
            <a:ext cx="2676427" cy="1265821"/>
          </a:xfrm>
        </p:spPr>
        <p:txBody>
          <a:bodyPr/>
          <a:lstStyle/>
          <a:p>
            <a:r>
              <a:rPr lang="en-US" sz="6000" b="1" dirty="0">
                <a:solidFill>
                  <a:schemeClr val="tx1"/>
                </a:solidFill>
              </a:rPr>
              <a:t>AMBC</a:t>
            </a:r>
            <a:br>
              <a:rPr lang="en-US" sz="6000" b="1" dirty="0">
                <a:solidFill>
                  <a:schemeClr val="tx1"/>
                </a:solidFill>
              </a:rPr>
            </a:br>
            <a:r>
              <a:rPr lang="en-US" sz="2000" b="1" dirty="0">
                <a:solidFill>
                  <a:schemeClr val="tx1"/>
                </a:solidFill>
              </a:rPr>
              <a:t>IT With Integrity 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717F7F-2576-453D-9F40-525A4994FE9D}"/>
              </a:ext>
            </a:extLst>
          </p:cNvPr>
          <p:cNvSpPr txBox="1"/>
          <p:nvPr/>
        </p:nvSpPr>
        <p:spPr>
          <a:xfrm>
            <a:off x="277602" y="5759890"/>
            <a:ext cx="70641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Understanding The Value Of Your Investment</a:t>
            </a:r>
          </a:p>
        </p:txBody>
      </p:sp>
      <p:pic>
        <p:nvPicPr>
          <p:cNvPr id="2050" name="Picture 2" descr="Image result for dollar logo png">
            <a:extLst>
              <a:ext uri="{FF2B5EF4-FFF2-40B4-BE49-F238E27FC236}">
                <a16:creationId xmlns:a16="http://schemas.microsoft.com/office/drawing/2014/main" id="{67D0AE28-F7E0-424C-B274-BA8682FE3C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233" y="1245704"/>
            <a:ext cx="487017" cy="487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Related image">
            <a:extLst>
              <a:ext uri="{FF2B5EF4-FFF2-40B4-BE49-F238E27FC236}">
                <a16:creationId xmlns:a16="http://schemas.microsoft.com/office/drawing/2014/main" id="{3CE8DA6B-947A-46A4-B40E-F7B33DBB6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347" y="1285460"/>
            <a:ext cx="384313" cy="38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11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BE79930-22A8-49A5-83EF-5687EEB03B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8391" y="-800101"/>
            <a:ext cx="12712812" cy="7987345"/>
          </a:xfrm>
          <a:prstGeom prst="rect">
            <a:avLst/>
          </a:prstGeom>
        </p:spPr>
      </p:pic>
      <p:pic>
        <p:nvPicPr>
          <p:cNvPr id="2050" name="Picture 2" descr="Related image">
            <a:extLst>
              <a:ext uri="{FF2B5EF4-FFF2-40B4-BE49-F238E27FC236}">
                <a16:creationId xmlns:a16="http://schemas.microsoft.com/office/drawing/2014/main" id="{A13D1E32-2C99-4555-922F-291875FB9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391" y="-800101"/>
            <a:ext cx="12881283" cy="811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929D6B2-297F-4CEC-9E69-4671288BB03E}"/>
              </a:ext>
            </a:extLst>
          </p:cNvPr>
          <p:cNvSpPr/>
          <p:nvPr/>
        </p:nvSpPr>
        <p:spPr>
          <a:xfrm>
            <a:off x="415636" y="-233824"/>
            <a:ext cx="5358440" cy="2042075"/>
          </a:xfrm>
          <a:prstGeom prst="rect">
            <a:avLst/>
          </a:prstGeom>
          <a:solidFill>
            <a:schemeClr val="bg2">
              <a:lumMod val="75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solidFill>
                  <a:schemeClr val="tx1"/>
                </a:solidFill>
              </a:rPr>
              <a:t>Thank You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CE3C0F4-BDC5-4F51-9C4F-9E32DA6E21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-836"/>
          <a:stretch/>
        </p:blipFill>
        <p:spPr>
          <a:xfrm>
            <a:off x="8465188" y="4821224"/>
            <a:ext cx="3481477" cy="134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703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D33DC2D-0095-4D9E-8024-59FBD5694E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967" y="-166254"/>
            <a:ext cx="12251933" cy="70450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65044B5-99AB-4295-ACDB-C5399CDE0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CORPORATE OVERVIEW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6DD2086-CA6E-4978-BD29-9867D2CD6C70}"/>
              </a:ext>
            </a:extLst>
          </p:cNvPr>
          <p:cNvSpPr txBox="1">
            <a:spLocks/>
          </p:cNvSpPr>
          <p:nvPr/>
        </p:nvSpPr>
        <p:spPr>
          <a:xfrm>
            <a:off x="5547726" y="1300295"/>
            <a:ext cx="6421667" cy="5069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kumimoji="1" lang="en-US" altLang="ko-KR" sz="1600" dirty="0">
                <a:latin typeface="Calibri" pitchFamily="34" charset="0"/>
                <a:ea typeface="돋움" charset="-127"/>
              </a:rPr>
              <a:t>WBENC certified, Top 50 Organizations for Diversity , Inc 500/5000 Fastest Growing Organizations in America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endParaRPr kumimoji="1" lang="en-US" altLang="ko-KR" sz="1600" dirty="0">
              <a:latin typeface="Calibri" pitchFamily="34" charset="0"/>
              <a:ea typeface="돋움" charset="-127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kumimoji="1" lang="en-US" altLang="ko-KR" sz="1600" dirty="0">
                <a:latin typeface="Calibri" pitchFamily="34" charset="0"/>
                <a:ea typeface="돋움" charset="-127"/>
              </a:rPr>
              <a:t>North America – Naperville &amp;  Oakbrook                                                India – Hyderabad, Chennai &amp; Madurai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endParaRPr kumimoji="1" lang="en-US" altLang="ko-KR" sz="1600" dirty="0">
              <a:latin typeface="Calibri" pitchFamily="34" charset="0"/>
              <a:ea typeface="돋움" charset="-127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kumimoji="1" lang="en-US" altLang="ko-KR" sz="1600" dirty="0">
                <a:latin typeface="Calibri" pitchFamily="34" charset="0"/>
                <a:ea typeface="돋움" charset="-127"/>
              </a:rPr>
              <a:t>Centers of Excellence for Recruiting, Testing &amp; IT Security Operations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endParaRPr kumimoji="1" lang="en-US" altLang="ko-KR" sz="1600" dirty="0">
              <a:latin typeface="Calibri" pitchFamily="34" charset="0"/>
              <a:ea typeface="돋움" charset="-127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kumimoji="1" lang="en-US" altLang="ko-KR" sz="1600" dirty="0">
                <a:latin typeface="Calibri" pitchFamily="34" charset="0"/>
                <a:ea typeface="돋움" charset="-127"/>
              </a:rPr>
              <a:t>SAP Services, Application development,  Infrastructure Support, Business Project Services, Digital Marketing  and IT Security Services.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endParaRPr kumimoji="1" lang="en-US" altLang="ko-KR" sz="1600" dirty="0">
              <a:latin typeface="Calibri" pitchFamily="34" charset="0"/>
              <a:ea typeface="돋움" charset="-127"/>
            </a:endParaRPr>
          </a:p>
          <a:p>
            <a:pPr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kumimoji="1" lang="en-US" altLang="ko-KR" sz="1600" dirty="0">
                <a:latin typeface="Calibri" pitchFamily="34" charset="0"/>
                <a:ea typeface="돋움" charset="-127"/>
              </a:rPr>
              <a:t>Over 150 Fulltime Employees, 100+ Contract employees and 50+ Consulting Architects.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4F6E49F-C6E0-45F3-BD32-7C8D20ED44B1}"/>
              </a:ext>
            </a:extLst>
          </p:cNvPr>
          <p:cNvSpPr txBox="1">
            <a:spLocks/>
          </p:cNvSpPr>
          <p:nvPr/>
        </p:nvSpPr>
        <p:spPr>
          <a:xfrm rot="5400000">
            <a:off x="813771" y="1126475"/>
            <a:ext cx="4069821" cy="4122837"/>
          </a:xfrm>
          <a:prstGeom prst="teardrop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20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spcBef>
                <a:spcPts val="0"/>
              </a:spcBef>
              <a:buFont typeface="Wingdings 3" charset="2"/>
              <a:buNone/>
            </a:pPr>
            <a:r>
              <a:rPr lang="en-US" dirty="0"/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939C36-A74B-4F18-8EB1-037D86E68FB6}"/>
              </a:ext>
            </a:extLst>
          </p:cNvPr>
          <p:cNvSpPr txBox="1"/>
          <p:nvPr/>
        </p:nvSpPr>
        <p:spPr>
          <a:xfrm>
            <a:off x="981135" y="1853248"/>
            <a:ext cx="3735091" cy="286232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b="1" dirty="0"/>
              <a:t>Incorporated</a:t>
            </a:r>
            <a:r>
              <a:rPr kumimoji="1" lang="en-US" altLang="ko-KR" b="1" dirty="0">
                <a:latin typeface="Calibri" pitchFamily="34" charset="0"/>
                <a:ea typeface="돋움" charset="-127"/>
              </a:rPr>
              <a:t> </a:t>
            </a:r>
            <a:r>
              <a:rPr lang="en-US" altLang="ko-KR" b="1" dirty="0"/>
              <a:t>in</a:t>
            </a:r>
            <a:r>
              <a:rPr kumimoji="1" lang="en-US" altLang="ko-KR" b="1" dirty="0">
                <a:latin typeface="Calibri" pitchFamily="34" charset="0"/>
                <a:ea typeface="돋움" charset="-127"/>
              </a:rPr>
              <a:t> </a:t>
            </a:r>
            <a:r>
              <a:rPr lang="en-US" altLang="ko-KR" b="1" dirty="0"/>
              <a:t>2001</a:t>
            </a:r>
            <a:r>
              <a:rPr kumimoji="1" lang="en-US" altLang="ko-KR" b="1" dirty="0">
                <a:latin typeface="Calibri" pitchFamily="34" charset="0"/>
                <a:ea typeface="돋움" charset="-127"/>
              </a:rPr>
              <a:t>, </a:t>
            </a:r>
          </a:p>
          <a:p>
            <a:pPr algn="ctr"/>
            <a:r>
              <a:rPr lang="en-US" b="1" dirty="0"/>
              <a:t>Fastest growing  </a:t>
            </a:r>
          </a:p>
          <a:p>
            <a:pPr algn="ctr"/>
            <a:r>
              <a:rPr lang="en-US" b="1" dirty="0"/>
              <a:t>IT Software  Consulting  company  with  expertise  and  </a:t>
            </a:r>
          </a:p>
          <a:p>
            <a:pPr algn="ctr"/>
            <a:r>
              <a:rPr lang="en-US" b="1" dirty="0"/>
              <a:t>special  focus  on  ERP. </a:t>
            </a:r>
          </a:p>
          <a:p>
            <a:pPr algn="ctr"/>
            <a:r>
              <a:rPr lang="en-US" b="1" dirty="0"/>
              <a:t>AMBC serves client </a:t>
            </a:r>
          </a:p>
          <a:p>
            <a:pPr algn="ctr"/>
            <a:r>
              <a:rPr lang="en-US" b="1" dirty="0"/>
              <a:t>in various industries </a:t>
            </a:r>
          </a:p>
          <a:p>
            <a:pPr algn="ctr"/>
            <a:r>
              <a:rPr lang="en-US" b="1" dirty="0"/>
              <a:t>including Healthcare, Banking, </a:t>
            </a:r>
          </a:p>
          <a:p>
            <a:pPr algn="ctr"/>
            <a:r>
              <a:rPr lang="en-US" b="1" dirty="0"/>
              <a:t>and Manufacturing </a:t>
            </a:r>
          </a:p>
          <a:p>
            <a:pPr algn="ctr"/>
            <a:r>
              <a:rPr lang="en-US" b="1" dirty="0"/>
              <a:t>as well.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785F1FB-B537-4C64-97D0-891CA86A5A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487" y="5430374"/>
            <a:ext cx="1069676" cy="1069676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66603E1-3C4E-490A-9A4D-998F1EA38D5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9116" y="5500968"/>
            <a:ext cx="1786873" cy="86928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CFCA862-3312-4BA9-A45B-8CEF7A00DC0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942" y="5430374"/>
            <a:ext cx="1178159" cy="10428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42E7035-6030-40CF-970C-D90E210D2ED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55"/>
          <a:stretch/>
        </p:blipFill>
        <p:spPr>
          <a:xfrm>
            <a:off x="11482406" y="6177657"/>
            <a:ext cx="541755" cy="54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5728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B5422BB-2F75-4789-9908-E4417A3467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6017" y="-85306"/>
            <a:ext cx="12450417" cy="696910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29C3113-8D89-4B1F-90B1-B3E6F43A7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AMBC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E49201-77A8-43AA-9B52-179639B647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111" y="1270520"/>
            <a:ext cx="11076702" cy="5089184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In the year of its inception in 2001, AMBC acquired SAP alliance and became a vendor for Deloitte consulting. 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6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By the year 2004, AMBC was recognized as a top IT Company in Illinois. 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7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The company expanded its territories in Indian market in the year 2005 through its alliances.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8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AMBC received National Ranking in USA in the year 2006. 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8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By 2012,  AMBC secured its place in the Inc 500/5000 Company with 213% growth.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8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Combining a team of experienced IT professionals with proven records, AMBC has delivered 500+ projects and helped over a hundred fortune 1000 companies gain remarkable business growth and cost reduction by using our comprehensive IT solutions.</a:t>
            </a:r>
          </a:p>
          <a:p>
            <a:pPr>
              <a:buFont typeface="Wingdings" panose="05000000000000000000" pitchFamily="2" charset="2"/>
              <a:buChar char="q"/>
            </a:pPr>
            <a:endParaRPr lang="en-US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dirty="0"/>
              <a:t>AMBC is a global company spanning across 6 global locations, this gives us an </a:t>
            </a:r>
            <a:r>
              <a:rPr lang="en-US" b="1" dirty="0"/>
              <a:t>ideal perspective to understand and respect cultures</a:t>
            </a:r>
            <a:r>
              <a:rPr lang="en-US" dirty="0"/>
              <a:t> from around the world. We are one of the best </a:t>
            </a:r>
            <a:r>
              <a:rPr lang="en-US" b="1" dirty="0"/>
              <a:t>IT-Solution providers in the USA</a:t>
            </a:r>
            <a:r>
              <a:rPr lang="en-US" dirty="0"/>
              <a:t>, as demonstrated by a loyal client base attracted and retained by the tactful combination of competitive pricing and excellent service.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23565A-A0EA-491D-B441-3BE935B8EC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55"/>
          <a:stretch/>
        </p:blipFill>
        <p:spPr>
          <a:xfrm>
            <a:off x="11482406" y="6177657"/>
            <a:ext cx="541755" cy="54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3228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9002813-93AC-4DE8-B628-3351D3CA8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87144" y="-13253"/>
            <a:ext cx="12618900" cy="7063409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73D30BD-B843-486D-A835-648865D213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016" y="2998538"/>
            <a:ext cx="3974308" cy="1930790"/>
          </a:xfrm>
        </p:spPr>
        <p:txBody>
          <a:bodyPr/>
          <a:lstStyle/>
          <a:p>
            <a:pPr marL="0" indent="0" algn="r">
              <a:buNone/>
            </a:pPr>
            <a:r>
              <a:rPr lang="en-US" dirty="0"/>
              <a:t>Founded in 2001 with a mission to build one of the world’s premier IT companies, a company that Customers, Employees and Communities are proud to be partnered with.</a:t>
            </a:r>
            <a:endParaRPr lang="en-US" altLang="en-US" dirty="0"/>
          </a:p>
          <a:p>
            <a:pPr algn="r"/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0D54766-A857-4D38-94BC-20527EA4EF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53353" y="1166060"/>
            <a:ext cx="4396339" cy="576262"/>
          </a:xfrm>
        </p:spPr>
        <p:txBody>
          <a:bodyPr/>
          <a:lstStyle/>
          <a:p>
            <a:r>
              <a:rPr lang="en-US" sz="2800" dirty="0"/>
              <a:t>Mission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5D57578-FAF4-4A9B-8535-76CE1FC6EF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17912" y="1744505"/>
            <a:ext cx="6935371" cy="5004752"/>
          </a:xfrm>
        </p:spPr>
        <p:txBody>
          <a:bodyPr>
            <a:normAutofit fontScale="85000" lnSpcReduction="20000"/>
          </a:bodyPr>
          <a:lstStyle/>
          <a:p>
            <a:pPr algn="just">
              <a:buFont typeface="Wingdings" panose="05000000000000000000" pitchFamily="2" charset="2"/>
              <a:buChar char="q"/>
            </a:pPr>
            <a:r>
              <a:rPr lang="en-US" b="1" dirty="0"/>
              <a:t>For Our Customers</a:t>
            </a:r>
          </a:p>
          <a:p>
            <a:pPr marL="0" indent="0" algn="just">
              <a:buNone/>
            </a:pPr>
            <a:r>
              <a:rPr lang="en-US" dirty="0"/>
              <a:t>To provide our customers a business model that constantly adapts and offers the highest quality IT services for their businesses to successfully sustain or transition with the least waste of time and resources and a promise to best customer respect and transparency.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b="1" dirty="0"/>
              <a:t>For Our Employees</a:t>
            </a:r>
          </a:p>
          <a:p>
            <a:pPr marL="0" indent="0" algn="just">
              <a:buNone/>
            </a:pPr>
            <a:r>
              <a:rPr lang="en-US" dirty="0"/>
              <a:t>To be the premier choice of employment for our team members by providing a positive work culture that supports &amp; rewards excellence, honesty, team work, work-life balance and fair dealing. To provide work that engages and expands the intelligence and skill of each of our team members.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b="1" dirty="0"/>
              <a:t>For Our Communities</a:t>
            </a:r>
          </a:p>
          <a:p>
            <a:pPr marL="0" indent="0" algn="just">
              <a:buNone/>
            </a:pPr>
            <a:r>
              <a:rPr lang="en-US" dirty="0"/>
              <a:t>Our Social Mission is to be a responsible Global Citizen. It is our desire and responsibility to be significant contributors of time, support and resources for the betterment of the world.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b="1" dirty="0"/>
              <a:t>For Our Profits</a:t>
            </a:r>
          </a:p>
          <a:p>
            <a:pPr marL="0" indent="0" algn="just">
              <a:buNone/>
            </a:pPr>
            <a:r>
              <a:rPr lang="en-US" dirty="0"/>
              <a:t>Superior profits through Integrity. We always aim to operate on a heightened level of Integrity. Our past profits have been built on customer trust and the loyalty of industrious &amp; enthusiastic employees. We commit to continued vigilance ensuring long-term financial stability for our customers, employees &amp; communities.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2BE1ABC-A265-4E1B-81F6-1E5674F14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0095" y="2298273"/>
            <a:ext cx="3482754" cy="576262"/>
          </a:xfrm>
        </p:spPr>
        <p:txBody>
          <a:bodyPr/>
          <a:lstStyle/>
          <a:p>
            <a:pPr algn="r"/>
            <a:r>
              <a:rPr lang="en-US" sz="2800" dirty="0"/>
              <a:t>Vision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6F011B6-680E-4CF5-A519-12B23F63D5C6}"/>
              </a:ext>
            </a:extLst>
          </p:cNvPr>
          <p:cNvCxnSpPr>
            <a:cxnSpLocks/>
          </p:cNvCxnSpPr>
          <p:nvPr/>
        </p:nvCxnSpPr>
        <p:spPr>
          <a:xfrm>
            <a:off x="4642338" y="1350498"/>
            <a:ext cx="0" cy="5176911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B61536D8-0F9C-4ECF-BF5F-7B6A7D8217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55"/>
          <a:stretch/>
        </p:blipFill>
        <p:spPr>
          <a:xfrm>
            <a:off x="11635408" y="6318120"/>
            <a:ext cx="415257" cy="417598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6C09027-BEE0-4115-9F66-7C66A88E68C7}"/>
              </a:ext>
            </a:extLst>
          </p:cNvPr>
          <p:cNvSpPr txBox="1">
            <a:spLocks/>
          </p:cNvSpPr>
          <p:nvPr/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48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Our Vision &amp; Mission</a:t>
            </a:r>
          </a:p>
        </p:txBody>
      </p:sp>
    </p:spTree>
    <p:extLst>
      <p:ext uri="{BB962C8B-B14F-4D97-AF65-F5344CB8AC3E}">
        <p14:creationId xmlns:p14="http://schemas.microsoft.com/office/powerpoint/2010/main" val="29584881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69">
            <a:extLst>
              <a:ext uri="{FF2B5EF4-FFF2-40B4-BE49-F238E27FC236}">
                <a16:creationId xmlns:a16="http://schemas.microsoft.com/office/drawing/2014/main" id="{ECF795AA-A6F9-4BD0-98A3-02F4F9D376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5692" y="-92764"/>
            <a:ext cx="12600948" cy="705336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3FA8EC8-57D8-4896-A2D2-F30180B0E9E9}"/>
              </a:ext>
            </a:extLst>
          </p:cNvPr>
          <p:cNvSpPr txBox="1">
            <a:spLocks/>
          </p:cNvSpPr>
          <p:nvPr/>
        </p:nvSpPr>
        <p:spPr>
          <a:xfrm>
            <a:off x="258492" y="555810"/>
            <a:ext cx="9404723" cy="93876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AMBC Fact Graph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B695B7-25BE-468D-976D-4DC09DDF09B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64806" y="4870809"/>
            <a:ext cx="420551" cy="6143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4E4DBB-BE0B-4ADA-A8F7-F6CD4190165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986767" y="3098123"/>
            <a:ext cx="420551" cy="6143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761688-2190-4753-80FA-90B4718718E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1776413" y="1918740"/>
            <a:ext cx="420551" cy="6143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6D4B48-0DEC-405A-B9D6-A2EFDD8B230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2549576" y="3221181"/>
            <a:ext cx="420551" cy="6143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974C349-9AE8-4B43-A817-0208B3C703C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3288294" y="4784025"/>
            <a:ext cx="420551" cy="6143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EC1EEAB-D0D8-4239-8C8B-FD68579460A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4036016" y="3167081"/>
            <a:ext cx="420551" cy="61439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6412A4B-DFC0-4861-B5B3-2E4E397A14F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4960193" y="1840021"/>
            <a:ext cx="420551" cy="6143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01AEDDD-AFDD-4C43-8CE4-6531BF8F728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5738143" y="3180704"/>
            <a:ext cx="420551" cy="6143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F90E265-6D63-459D-8B7E-0EE1CAA73060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6275995" y="4784025"/>
            <a:ext cx="420551" cy="61439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014C88A-DA58-4F2E-BA80-C2A3BB1E0B5C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6910305" y="3188814"/>
            <a:ext cx="420551" cy="61439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D844A3B-6C25-439A-B6B4-9B093E23365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7709798" y="1863546"/>
            <a:ext cx="420551" cy="61439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FFFCE32-1A91-4F54-AE17-F7CCEC492AA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8639403" y="3109320"/>
            <a:ext cx="420551" cy="6143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900BA22-243B-4665-9C41-11A7E8A8BE4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9195381" y="4690776"/>
            <a:ext cx="420551" cy="61439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6EB3AE2-A1A5-4904-B4DC-2BDEA6E7CDD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9891461" y="3142288"/>
            <a:ext cx="420551" cy="614398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661BD1A8-E89F-4BEC-8757-64E0DE3BA43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10605185" y="1863197"/>
            <a:ext cx="420551" cy="614398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A8C1BF6C-338E-466A-B86F-1FFA6C11D0E1}"/>
              </a:ext>
            </a:extLst>
          </p:cNvPr>
          <p:cNvSpPr txBox="1"/>
          <p:nvPr/>
        </p:nvSpPr>
        <p:spPr>
          <a:xfrm>
            <a:off x="-170510" y="5519645"/>
            <a:ext cx="15216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Incorporated AMBC Inc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8CCF5C-7A49-4CB0-84D0-7526FCF83895}"/>
              </a:ext>
            </a:extLst>
          </p:cNvPr>
          <p:cNvSpPr txBox="1"/>
          <p:nvPr/>
        </p:nvSpPr>
        <p:spPr>
          <a:xfrm>
            <a:off x="202878" y="3761354"/>
            <a:ext cx="19515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Acquired SAP alliance. Vendor for Deloitte Consulting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635AC46-4B6A-403D-A8D9-EBB48A43C002}"/>
              </a:ext>
            </a:extLst>
          </p:cNvPr>
          <p:cNvSpPr txBox="1"/>
          <p:nvPr/>
        </p:nvSpPr>
        <p:spPr>
          <a:xfrm>
            <a:off x="1163615" y="2576220"/>
            <a:ext cx="1640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Top IT Company in Illinois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50628BA-6141-4012-B52F-3167D0E2C026}"/>
              </a:ext>
            </a:extLst>
          </p:cNvPr>
          <p:cNvSpPr txBox="1"/>
          <p:nvPr/>
        </p:nvSpPr>
        <p:spPr>
          <a:xfrm>
            <a:off x="1832589" y="3876082"/>
            <a:ext cx="18515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dirty="0"/>
              <a:t>Incorporated AMBC Technologies </a:t>
            </a:r>
          </a:p>
          <a:p>
            <a:pPr algn="ctr">
              <a:defRPr/>
            </a:pPr>
            <a:r>
              <a:rPr lang="en-US" sz="1400" dirty="0"/>
              <a:t>in India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9E8C1B5-0DD4-4D4A-BE8E-3772AAD81D5F}"/>
              </a:ext>
            </a:extLst>
          </p:cNvPr>
          <p:cNvSpPr txBox="1"/>
          <p:nvPr/>
        </p:nvSpPr>
        <p:spPr>
          <a:xfrm>
            <a:off x="2538919" y="5426703"/>
            <a:ext cx="1863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Top Diversity Vendor Award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A0CD8A5-1EA8-48FA-AE02-5F03A3D1A4C0}"/>
              </a:ext>
            </a:extLst>
          </p:cNvPr>
          <p:cNvSpPr txBox="1"/>
          <p:nvPr/>
        </p:nvSpPr>
        <p:spPr>
          <a:xfrm>
            <a:off x="3480406" y="3821982"/>
            <a:ext cx="1527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National Ranking In USA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322852A-0E52-440D-B02F-36B564DC9AEF}"/>
              </a:ext>
            </a:extLst>
          </p:cNvPr>
          <p:cNvSpPr txBox="1"/>
          <p:nvPr/>
        </p:nvSpPr>
        <p:spPr>
          <a:xfrm>
            <a:off x="4269243" y="2462412"/>
            <a:ext cx="17143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dirty="0"/>
              <a:t>Cisco alliance and Microsoft poster company for CRM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4F74BCF-DFD4-43C1-9952-1E58E3D1845A}"/>
              </a:ext>
            </a:extLst>
          </p:cNvPr>
          <p:cNvSpPr txBox="1"/>
          <p:nvPr/>
        </p:nvSpPr>
        <p:spPr>
          <a:xfrm>
            <a:off x="5243703" y="3829916"/>
            <a:ext cx="14395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WBENC Certified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79E538E-2352-4CDC-8960-18AD292A631A}"/>
              </a:ext>
            </a:extLst>
          </p:cNvPr>
          <p:cNvSpPr txBox="1"/>
          <p:nvPr/>
        </p:nvSpPr>
        <p:spPr>
          <a:xfrm>
            <a:off x="5595439" y="5368845"/>
            <a:ext cx="1834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Top IT Vendor for Public Project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EAEF0C7-C4D5-4B83-904E-56849974C415}"/>
              </a:ext>
            </a:extLst>
          </p:cNvPr>
          <p:cNvSpPr txBox="1"/>
          <p:nvPr/>
        </p:nvSpPr>
        <p:spPr>
          <a:xfrm>
            <a:off x="6182014" y="3826960"/>
            <a:ext cx="19861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400" dirty="0"/>
              <a:t>First Non-Profit Project Award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0814CE-BF69-4407-A2DE-4BCC0DC9952B}"/>
              </a:ext>
            </a:extLst>
          </p:cNvPr>
          <p:cNvSpPr txBox="1"/>
          <p:nvPr/>
        </p:nvSpPr>
        <p:spPr>
          <a:xfrm>
            <a:off x="7023628" y="2450150"/>
            <a:ext cx="192862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Fastest Growing Small Business by Crain's Business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EB93292-A33D-4301-B679-C23BD7EAB28D}"/>
              </a:ext>
            </a:extLst>
          </p:cNvPr>
          <p:cNvSpPr txBox="1"/>
          <p:nvPr/>
        </p:nvSpPr>
        <p:spPr>
          <a:xfrm>
            <a:off x="8134507" y="3792373"/>
            <a:ext cx="1430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5 Global Locations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80EF822-0973-4B2B-8D0D-45B9B3955C3B}"/>
              </a:ext>
            </a:extLst>
          </p:cNvPr>
          <p:cNvSpPr txBox="1"/>
          <p:nvPr/>
        </p:nvSpPr>
        <p:spPr>
          <a:xfrm>
            <a:off x="8202142" y="5333822"/>
            <a:ext cx="23508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Inc 500/5000 Fastest Growing Companies #213 Rank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4A3E940-E872-42D6-91BD-E0536F522C1E}"/>
              </a:ext>
            </a:extLst>
          </p:cNvPr>
          <p:cNvSpPr txBox="1"/>
          <p:nvPr/>
        </p:nvSpPr>
        <p:spPr>
          <a:xfrm>
            <a:off x="9417344" y="3756686"/>
            <a:ext cx="16756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Third Time Awardee as best IT Vendor  in Naperville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A4E9A7B-81EE-4538-9E85-1593DDE7B3B2}"/>
              </a:ext>
            </a:extLst>
          </p:cNvPr>
          <p:cNvSpPr txBox="1"/>
          <p:nvPr/>
        </p:nvSpPr>
        <p:spPr>
          <a:xfrm>
            <a:off x="10071021" y="2499244"/>
            <a:ext cx="15673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Incorporated AMBC Foundation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03FDA782-43D1-40A5-967F-53F5C3F0E0DB}"/>
              </a:ext>
            </a:extLst>
          </p:cNvPr>
          <p:cNvCxnSpPr>
            <a:cxnSpLocks/>
          </p:cNvCxnSpPr>
          <p:nvPr/>
        </p:nvCxnSpPr>
        <p:spPr>
          <a:xfrm>
            <a:off x="1984813" y="1255211"/>
            <a:ext cx="1508" cy="700041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91DB9E96-EDAF-4C15-BCA3-40053713CCAD}"/>
              </a:ext>
            </a:extLst>
          </p:cNvPr>
          <p:cNvCxnSpPr>
            <a:cxnSpLocks/>
          </p:cNvCxnSpPr>
          <p:nvPr/>
        </p:nvCxnSpPr>
        <p:spPr>
          <a:xfrm flipH="1">
            <a:off x="3489792" y="2645112"/>
            <a:ext cx="23376" cy="2098392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E97724F-1BDE-4746-82E5-8CC25F9883A2}"/>
              </a:ext>
            </a:extLst>
          </p:cNvPr>
          <p:cNvCxnSpPr>
            <a:cxnSpLocks/>
          </p:cNvCxnSpPr>
          <p:nvPr/>
        </p:nvCxnSpPr>
        <p:spPr>
          <a:xfrm flipH="1">
            <a:off x="6479552" y="2707182"/>
            <a:ext cx="23376" cy="2098392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6E49CD7-9AF4-4E71-A85B-82575BC4BA72}"/>
              </a:ext>
            </a:extLst>
          </p:cNvPr>
          <p:cNvCxnSpPr>
            <a:cxnSpLocks/>
          </p:cNvCxnSpPr>
          <p:nvPr/>
        </p:nvCxnSpPr>
        <p:spPr>
          <a:xfrm flipH="1">
            <a:off x="9393968" y="2592384"/>
            <a:ext cx="23376" cy="2098392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5108834D-E99C-46AB-977B-7B96EC732278}"/>
              </a:ext>
            </a:extLst>
          </p:cNvPr>
          <p:cNvCxnSpPr>
            <a:cxnSpLocks/>
          </p:cNvCxnSpPr>
          <p:nvPr/>
        </p:nvCxnSpPr>
        <p:spPr>
          <a:xfrm>
            <a:off x="2758343" y="2046772"/>
            <a:ext cx="1508" cy="1195278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DA84F54-9FED-46FF-9559-C15616358171}"/>
              </a:ext>
            </a:extLst>
          </p:cNvPr>
          <p:cNvCxnSpPr>
            <a:cxnSpLocks/>
          </p:cNvCxnSpPr>
          <p:nvPr/>
        </p:nvCxnSpPr>
        <p:spPr>
          <a:xfrm>
            <a:off x="4244263" y="1992672"/>
            <a:ext cx="1508" cy="1195278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092AE26-10C2-4A8F-BC51-A1FE9A71B8BF}"/>
              </a:ext>
            </a:extLst>
          </p:cNvPr>
          <p:cNvCxnSpPr>
            <a:cxnSpLocks/>
          </p:cNvCxnSpPr>
          <p:nvPr/>
        </p:nvCxnSpPr>
        <p:spPr>
          <a:xfrm>
            <a:off x="5962218" y="2013281"/>
            <a:ext cx="1508" cy="1195278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66F6D53-315F-4640-BAAA-61237A549D1C}"/>
              </a:ext>
            </a:extLst>
          </p:cNvPr>
          <p:cNvCxnSpPr>
            <a:cxnSpLocks/>
          </p:cNvCxnSpPr>
          <p:nvPr/>
        </p:nvCxnSpPr>
        <p:spPr>
          <a:xfrm>
            <a:off x="7100764" y="1998302"/>
            <a:ext cx="1508" cy="1195278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10482B49-60DC-47BE-B12D-712A847A6EC8}"/>
              </a:ext>
            </a:extLst>
          </p:cNvPr>
          <p:cNvCxnSpPr>
            <a:cxnSpLocks/>
          </p:cNvCxnSpPr>
          <p:nvPr/>
        </p:nvCxnSpPr>
        <p:spPr>
          <a:xfrm>
            <a:off x="8852611" y="1873742"/>
            <a:ext cx="1508" cy="1195278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DEDDD8A-C906-4392-948C-AAE5FE48C6DB}"/>
              </a:ext>
            </a:extLst>
          </p:cNvPr>
          <p:cNvCxnSpPr>
            <a:cxnSpLocks/>
          </p:cNvCxnSpPr>
          <p:nvPr/>
        </p:nvCxnSpPr>
        <p:spPr>
          <a:xfrm>
            <a:off x="10086838" y="1901413"/>
            <a:ext cx="1508" cy="1195278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649E5B2A-3D76-4162-B986-A5D7B1FF189D}"/>
              </a:ext>
            </a:extLst>
          </p:cNvPr>
          <p:cNvCxnSpPr>
            <a:cxnSpLocks/>
          </p:cNvCxnSpPr>
          <p:nvPr/>
        </p:nvCxnSpPr>
        <p:spPr>
          <a:xfrm>
            <a:off x="5170468" y="1218699"/>
            <a:ext cx="1508" cy="700041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E447685-45FF-483A-8F1A-8736CF36A4B2}"/>
              </a:ext>
            </a:extLst>
          </p:cNvPr>
          <p:cNvCxnSpPr>
            <a:cxnSpLocks/>
          </p:cNvCxnSpPr>
          <p:nvPr/>
        </p:nvCxnSpPr>
        <p:spPr>
          <a:xfrm>
            <a:off x="7936128" y="1191276"/>
            <a:ext cx="1508" cy="700041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097B61F-3234-4509-B264-E662C0F2888D}"/>
              </a:ext>
            </a:extLst>
          </p:cNvPr>
          <p:cNvCxnSpPr>
            <a:cxnSpLocks/>
          </p:cNvCxnSpPr>
          <p:nvPr/>
        </p:nvCxnSpPr>
        <p:spPr>
          <a:xfrm>
            <a:off x="10813585" y="1147151"/>
            <a:ext cx="1508" cy="700041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45329432-673F-4488-8CB4-E0293FACA683}"/>
              </a:ext>
            </a:extLst>
          </p:cNvPr>
          <p:cNvSpPr txBox="1"/>
          <p:nvPr/>
        </p:nvSpPr>
        <p:spPr>
          <a:xfrm>
            <a:off x="23018" y="5151092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2001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0A411E2-536A-40FF-90B8-ACBC0BC2D79A}"/>
              </a:ext>
            </a:extLst>
          </p:cNvPr>
          <p:cNvSpPr txBox="1"/>
          <p:nvPr/>
        </p:nvSpPr>
        <p:spPr>
          <a:xfrm>
            <a:off x="954951" y="3384671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2003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F30DB6E0-C42B-41D5-946C-1384A948DD92}"/>
              </a:ext>
            </a:extLst>
          </p:cNvPr>
          <p:cNvSpPr txBox="1"/>
          <p:nvPr/>
        </p:nvSpPr>
        <p:spPr>
          <a:xfrm>
            <a:off x="1747006" y="2228348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2004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F3E3CD1-B4D7-449A-93A2-8EC642FEFDE6}"/>
              </a:ext>
            </a:extLst>
          </p:cNvPr>
          <p:cNvSpPr txBox="1"/>
          <p:nvPr/>
        </p:nvSpPr>
        <p:spPr>
          <a:xfrm>
            <a:off x="2507853" y="3523614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2004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D7CFDADC-725A-4470-83A4-225390FAAAB8}"/>
              </a:ext>
            </a:extLst>
          </p:cNvPr>
          <p:cNvSpPr txBox="1"/>
          <p:nvPr/>
        </p:nvSpPr>
        <p:spPr>
          <a:xfrm>
            <a:off x="3247670" y="5080454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2005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295CD6D-ADED-43F9-8FB5-E3FA76DDC4CF}"/>
              </a:ext>
            </a:extLst>
          </p:cNvPr>
          <p:cNvSpPr txBox="1"/>
          <p:nvPr/>
        </p:nvSpPr>
        <p:spPr>
          <a:xfrm>
            <a:off x="3995403" y="3460819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2006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96D8D4C-A630-4CBF-BF91-3DE8F94794A4}"/>
              </a:ext>
            </a:extLst>
          </p:cNvPr>
          <p:cNvSpPr txBox="1"/>
          <p:nvPr/>
        </p:nvSpPr>
        <p:spPr>
          <a:xfrm>
            <a:off x="4939830" y="2129770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2007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31C64FA-7FDF-40FB-B1BB-639181821E65}"/>
              </a:ext>
            </a:extLst>
          </p:cNvPr>
          <p:cNvSpPr txBox="1"/>
          <p:nvPr/>
        </p:nvSpPr>
        <p:spPr>
          <a:xfrm>
            <a:off x="5698382" y="3474442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2007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CCC491C2-3765-491E-985E-9BDA28AA43A5}"/>
              </a:ext>
            </a:extLst>
          </p:cNvPr>
          <p:cNvSpPr txBox="1"/>
          <p:nvPr/>
        </p:nvSpPr>
        <p:spPr>
          <a:xfrm>
            <a:off x="6228438" y="5072754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2008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F8AFD08-F287-4808-A8BB-923E17A5988C}"/>
              </a:ext>
            </a:extLst>
          </p:cNvPr>
          <p:cNvSpPr txBox="1"/>
          <p:nvPr/>
        </p:nvSpPr>
        <p:spPr>
          <a:xfrm>
            <a:off x="6878812" y="3479487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2009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E88E532-6FA1-4260-9648-1FA87C61CEDA}"/>
              </a:ext>
            </a:extLst>
          </p:cNvPr>
          <p:cNvSpPr txBox="1"/>
          <p:nvPr/>
        </p:nvSpPr>
        <p:spPr>
          <a:xfrm>
            <a:off x="7684284" y="2145609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2010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1059E40-24C0-438F-AC64-568AE9C36295}"/>
              </a:ext>
            </a:extLst>
          </p:cNvPr>
          <p:cNvSpPr txBox="1"/>
          <p:nvPr/>
        </p:nvSpPr>
        <p:spPr>
          <a:xfrm>
            <a:off x="8596818" y="3392223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2012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620FC98-C9C0-475F-84AB-AA05FFDF9981}"/>
              </a:ext>
            </a:extLst>
          </p:cNvPr>
          <p:cNvSpPr txBox="1"/>
          <p:nvPr/>
        </p:nvSpPr>
        <p:spPr>
          <a:xfrm>
            <a:off x="9154075" y="4962812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2013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C7D5109F-FA6B-4ED3-9CB4-26E5CF31B506}"/>
              </a:ext>
            </a:extLst>
          </p:cNvPr>
          <p:cNvSpPr txBox="1"/>
          <p:nvPr/>
        </p:nvSpPr>
        <p:spPr>
          <a:xfrm>
            <a:off x="9855429" y="3441670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2014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5800159-9267-4457-A41B-ADAE979C3AF6}"/>
              </a:ext>
            </a:extLst>
          </p:cNvPr>
          <p:cNvSpPr txBox="1"/>
          <p:nvPr/>
        </p:nvSpPr>
        <p:spPr>
          <a:xfrm>
            <a:off x="10543829" y="2157709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2016</a:t>
            </a:r>
          </a:p>
        </p:txBody>
      </p:sp>
      <p:pic>
        <p:nvPicPr>
          <p:cNvPr id="76" name="Picture 75">
            <a:extLst>
              <a:ext uri="{FF2B5EF4-FFF2-40B4-BE49-F238E27FC236}">
                <a16:creationId xmlns:a16="http://schemas.microsoft.com/office/drawing/2014/main" id="{C68396BF-56B0-4EEE-8CCB-07492128D0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55"/>
          <a:stretch/>
        </p:blipFill>
        <p:spPr>
          <a:xfrm>
            <a:off x="11482406" y="6177657"/>
            <a:ext cx="541755" cy="544809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DD4C1939-181C-4529-9B51-EF99FB57787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flipV="1">
            <a:off x="11212929" y="4660694"/>
            <a:ext cx="420551" cy="614398"/>
          </a:xfrm>
          <a:prstGeom prst="rect">
            <a:avLst/>
          </a:prstGeom>
        </p:spPr>
      </p:pic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415C7376-45A1-4E86-9CF4-F70B94EF2C7A}"/>
              </a:ext>
            </a:extLst>
          </p:cNvPr>
          <p:cNvCxnSpPr>
            <a:cxnSpLocks/>
          </p:cNvCxnSpPr>
          <p:nvPr/>
        </p:nvCxnSpPr>
        <p:spPr>
          <a:xfrm>
            <a:off x="11408306" y="3419819"/>
            <a:ext cx="1508" cy="1195278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B40921D7-E1BA-4D17-A536-FCCC62E5F39A}"/>
              </a:ext>
            </a:extLst>
          </p:cNvPr>
          <p:cNvSpPr txBox="1"/>
          <p:nvPr/>
        </p:nvSpPr>
        <p:spPr>
          <a:xfrm>
            <a:off x="10236337" y="5346368"/>
            <a:ext cx="20896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Inaugurated</a:t>
            </a:r>
          </a:p>
          <a:p>
            <a:pPr algn="ctr"/>
            <a:r>
              <a:rPr lang="en-US" sz="1400" dirty="0"/>
              <a:t>Center-of-Excellence 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8A75EA8-E044-443D-881B-33AF1255DC88}"/>
              </a:ext>
            </a:extLst>
          </p:cNvPr>
          <p:cNvSpPr txBox="1"/>
          <p:nvPr/>
        </p:nvSpPr>
        <p:spPr>
          <a:xfrm>
            <a:off x="11174422" y="4961778"/>
            <a:ext cx="6217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/>
              <a:t>2017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CC45205-065E-4938-A20F-97A8E69C21A3}"/>
              </a:ext>
            </a:extLst>
          </p:cNvPr>
          <p:cNvCxnSpPr>
            <a:cxnSpLocks/>
          </p:cNvCxnSpPr>
          <p:nvPr/>
        </p:nvCxnSpPr>
        <p:spPr>
          <a:xfrm>
            <a:off x="1192088" y="1902845"/>
            <a:ext cx="1508" cy="1195278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1F484CDC-54BE-422E-BD60-D24E35C39054}"/>
              </a:ext>
            </a:extLst>
          </p:cNvPr>
          <p:cNvCxnSpPr>
            <a:cxnSpLocks/>
          </p:cNvCxnSpPr>
          <p:nvPr/>
        </p:nvCxnSpPr>
        <p:spPr>
          <a:xfrm flipH="1">
            <a:off x="262283" y="2786694"/>
            <a:ext cx="23376" cy="2098392"/>
          </a:xfrm>
          <a:prstGeom prst="line">
            <a:avLst/>
          </a:prstGeom>
          <a:ln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160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8935FFE-B3B0-4216-9D19-3440C9D04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2278" y="-98245"/>
            <a:ext cx="12523304" cy="700989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447C742-A4A7-4F01-B0AD-2E063ED487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526" y="549054"/>
            <a:ext cx="9404723" cy="1400530"/>
          </a:xfrm>
        </p:spPr>
        <p:txBody>
          <a:bodyPr/>
          <a:lstStyle/>
          <a:p>
            <a:r>
              <a:rPr lang="en-US" dirty="0"/>
              <a:t>Global Presence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8EB961-EF6E-471D-BD3D-1E48A3216F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953" y="1484615"/>
            <a:ext cx="10825453" cy="537338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2100" b="1" dirty="0"/>
              <a:t>The AMBC workforce spans across approximately 5 countries and includes Over </a:t>
            </a:r>
            <a:r>
              <a:rPr lang="en-US" sz="2100" b="1" dirty="0">
                <a:solidFill>
                  <a:schemeClr val="accent1"/>
                </a:solidFill>
              </a:rPr>
              <a:t>150 Fulltime Employees, 100+ Contract employees and 50+ Consulting Architects</a:t>
            </a:r>
            <a:r>
              <a:rPr lang="en-US" sz="2100" b="1" dirty="0"/>
              <a:t> working in several projects worldwide </a:t>
            </a:r>
          </a:p>
          <a:p>
            <a:pPr marL="0" indent="0">
              <a:buNone/>
            </a:pPr>
            <a:endParaRPr lang="en-US" sz="18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2100" dirty="0"/>
              <a:t>Administration – Naperville, USA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1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2100" dirty="0"/>
              <a:t>Training  &amp; Development –Oakbrook, IL, USA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1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2100" dirty="0"/>
              <a:t>Offsite Development &amp; Support – Naperville, IL USA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1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2100" dirty="0"/>
              <a:t>Offshore Development </a:t>
            </a:r>
            <a:r>
              <a:rPr lang="mr-IN" sz="2100" dirty="0"/>
              <a:t>–</a:t>
            </a:r>
            <a:r>
              <a:rPr lang="en-US" sz="2100" dirty="0"/>
              <a:t> Hyderabad, India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1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2100" dirty="0"/>
              <a:t>Offshore Administrative Support </a:t>
            </a:r>
            <a:r>
              <a:rPr lang="mr-IN" sz="2100" dirty="0"/>
              <a:t>–</a:t>
            </a:r>
            <a:r>
              <a:rPr lang="en-US" sz="2100" dirty="0"/>
              <a:t> Madurai and Chennai, India</a:t>
            </a:r>
          </a:p>
          <a:p>
            <a:pPr>
              <a:buFont typeface="Wingdings" panose="05000000000000000000" pitchFamily="2" charset="2"/>
              <a:buChar char="q"/>
            </a:pPr>
            <a:endParaRPr lang="en-US" sz="2100" dirty="0"/>
          </a:p>
          <a:p>
            <a:pPr>
              <a:buFont typeface="Wingdings" panose="05000000000000000000" pitchFamily="2" charset="2"/>
              <a:buChar char="q"/>
            </a:pPr>
            <a:r>
              <a:rPr lang="en-US" sz="2100" dirty="0"/>
              <a:t>Centers of Excellence </a:t>
            </a:r>
            <a:r>
              <a:rPr lang="mr-IN" sz="2100" dirty="0"/>
              <a:t>–</a:t>
            </a:r>
            <a:r>
              <a:rPr lang="en-US" sz="2100" dirty="0"/>
              <a:t> Madurai, India</a:t>
            </a:r>
          </a:p>
          <a:p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6247BCB-4556-4B07-A50D-56B40F1DDD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55"/>
          <a:stretch/>
        </p:blipFill>
        <p:spPr>
          <a:xfrm>
            <a:off x="11482406" y="6177657"/>
            <a:ext cx="541755" cy="54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7215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1663B3B6-2B2E-405E-A368-0D5AEC92B5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2521" y="-57405"/>
            <a:ext cx="12532052" cy="70147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81CC7B-92E6-4B1F-BCCB-70D09EF4C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>
                <a:solidFill>
                  <a:schemeClr val="tx1"/>
                </a:solidFill>
              </a:rPr>
              <a:t>Go To Market	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7E4D979-6CFC-403F-85EE-8A688CD413DD}"/>
              </a:ext>
            </a:extLst>
          </p:cNvPr>
          <p:cNvGrpSpPr/>
          <p:nvPr/>
        </p:nvGrpSpPr>
        <p:grpSpPr>
          <a:xfrm>
            <a:off x="1563008" y="2121581"/>
            <a:ext cx="1887714" cy="4226518"/>
            <a:chOff x="2148236" y="1695913"/>
            <a:chExt cx="1560691" cy="555092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9" name="Down Arrow 13">
              <a:extLst>
                <a:ext uri="{FF2B5EF4-FFF2-40B4-BE49-F238E27FC236}">
                  <a16:creationId xmlns:a16="http://schemas.microsoft.com/office/drawing/2014/main" id="{4C9FB4E7-DA68-4F79-A532-C42F855680CB}"/>
                </a:ext>
              </a:extLst>
            </p:cNvPr>
            <p:cNvSpPr/>
            <p:nvPr/>
          </p:nvSpPr>
          <p:spPr>
            <a:xfrm>
              <a:off x="2148236" y="1695913"/>
              <a:ext cx="1560691" cy="5550920"/>
            </a:xfrm>
            <a:prstGeom prst="downArrow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D6042A59-5271-4BCC-840D-D3A71BF279C2}"/>
                </a:ext>
              </a:extLst>
            </p:cNvPr>
            <p:cNvSpPr txBox="1"/>
            <p:nvPr/>
          </p:nvSpPr>
          <p:spPr>
            <a:xfrm rot="16200000">
              <a:off x="1590487" y="2732553"/>
              <a:ext cx="2648090" cy="58525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i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Hi-tech</a:t>
              </a:r>
              <a:r>
                <a:rPr lang="en-US" dirty="0">
                  <a:solidFill>
                    <a:schemeClr val="bg1"/>
                  </a:solidFill>
                </a:rPr>
                <a:t> </a:t>
              </a:r>
              <a:r>
                <a:rPr lang="en-US" sz="2000" i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Manufacturing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7FADBF83-F783-43EE-8CE4-0D12A5A1A7BE}"/>
              </a:ext>
            </a:extLst>
          </p:cNvPr>
          <p:cNvGrpSpPr/>
          <p:nvPr/>
        </p:nvGrpSpPr>
        <p:grpSpPr>
          <a:xfrm>
            <a:off x="2905972" y="2122276"/>
            <a:ext cx="1887714" cy="4226517"/>
            <a:chOff x="2148236" y="1695913"/>
            <a:chExt cx="1560691" cy="555092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8" name="Down Arrow 13">
              <a:extLst>
                <a:ext uri="{FF2B5EF4-FFF2-40B4-BE49-F238E27FC236}">
                  <a16:creationId xmlns:a16="http://schemas.microsoft.com/office/drawing/2014/main" id="{D4148FD8-F55D-4CED-9FE7-AC07E2CF8818}"/>
                </a:ext>
              </a:extLst>
            </p:cNvPr>
            <p:cNvSpPr/>
            <p:nvPr/>
          </p:nvSpPr>
          <p:spPr>
            <a:xfrm>
              <a:off x="2148236" y="1695913"/>
              <a:ext cx="1560691" cy="5550920"/>
            </a:xfrm>
            <a:prstGeom prst="downArrow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76A94E1-FCDB-40B7-9BFA-A474BD7B2694}"/>
                </a:ext>
              </a:extLst>
            </p:cNvPr>
            <p:cNvSpPr txBox="1"/>
            <p:nvPr/>
          </p:nvSpPr>
          <p:spPr>
            <a:xfrm rot="16200000">
              <a:off x="1767048" y="2700454"/>
              <a:ext cx="2339878" cy="330796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i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BFSI</a:t>
              </a:r>
              <a:endParaRPr lang="en-US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AE70CE06-B058-42BF-889F-6B3BB15827FA}"/>
              </a:ext>
            </a:extLst>
          </p:cNvPr>
          <p:cNvGrpSpPr/>
          <p:nvPr/>
        </p:nvGrpSpPr>
        <p:grpSpPr>
          <a:xfrm>
            <a:off x="6005430" y="2128071"/>
            <a:ext cx="1887714" cy="4226517"/>
            <a:chOff x="2148236" y="1695913"/>
            <a:chExt cx="1560691" cy="555092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31" name="Down Arrow 13">
              <a:extLst>
                <a:ext uri="{FF2B5EF4-FFF2-40B4-BE49-F238E27FC236}">
                  <a16:creationId xmlns:a16="http://schemas.microsoft.com/office/drawing/2014/main" id="{63866719-76A2-48FC-A4C2-433A65A66C5E}"/>
                </a:ext>
              </a:extLst>
            </p:cNvPr>
            <p:cNvSpPr/>
            <p:nvPr/>
          </p:nvSpPr>
          <p:spPr>
            <a:xfrm>
              <a:off x="2148236" y="1695913"/>
              <a:ext cx="1560691" cy="5550920"/>
            </a:xfrm>
            <a:prstGeom prst="downArrow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F9C178F-86C3-4F0E-8A24-9B4DE064B1C5}"/>
                </a:ext>
              </a:extLst>
            </p:cNvPr>
            <p:cNvSpPr txBox="1"/>
            <p:nvPr/>
          </p:nvSpPr>
          <p:spPr>
            <a:xfrm rot="16200000">
              <a:off x="1750238" y="2694306"/>
              <a:ext cx="2339878" cy="58525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i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Pharma and Life sciences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9D3A3FB4-89B1-4854-97F8-26BC169034D5}"/>
              </a:ext>
            </a:extLst>
          </p:cNvPr>
          <p:cNvGrpSpPr/>
          <p:nvPr/>
        </p:nvGrpSpPr>
        <p:grpSpPr>
          <a:xfrm>
            <a:off x="7633886" y="2161965"/>
            <a:ext cx="1887714" cy="4226517"/>
            <a:chOff x="2148236" y="1695913"/>
            <a:chExt cx="1560691" cy="555092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34" name="Down Arrow 13">
              <a:extLst>
                <a:ext uri="{FF2B5EF4-FFF2-40B4-BE49-F238E27FC236}">
                  <a16:creationId xmlns:a16="http://schemas.microsoft.com/office/drawing/2014/main" id="{1AD28E99-8A3E-48C9-A42D-EDC40AA1E9A6}"/>
                </a:ext>
              </a:extLst>
            </p:cNvPr>
            <p:cNvSpPr/>
            <p:nvPr/>
          </p:nvSpPr>
          <p:spPr>
            <a:xfrm>
              <a:off x="2148236" y="1695913"/>
              <a:ext cx="1560691" cy="5550920"/>
            </a:xfrm>
            <a:prstGeom prst="downArrow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BDE15C11-B1B4-4DB9-B95E-94AF66DBEE50}"/>
                </a:ext>
              </a:extLst>
            </p:cNvPr>
            <p:cNvSpPr txBox="1"/>
            <p:nvPr/>
          </p:nvSpPr>
          <p:spPr>
            <a:xfrm rot="16200000">
              <a:off x="1758642" y="2573225"/>
              <a:ext cx="2339878" cy="58525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i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Energy - Oil &amp; Gas </a:t>
              </a: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56123E9-CE0B-4A53-922A-B0D2F71BCF71}"/>
              </a:ext>
            </a:extLst>
          </p:cNvPr>
          <p:cNvGrpSpPr/>
          <p:nvPr/>
        </p:nvGrpSpPr>
        <p:grpSpPr>
          <a:xfrm>
            <a:off x="4315466" y="2114324"/>
            <a:ext cx="1887714" cy="4226517"/>
            <a:chOff x="2148236" y="1695913"/>
            <a:chExt cx="1560691" cy="555092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47" name="Down Arrow 13">
              <a:extLst>
                <a:ext uri="{FF2B5EF4-FFF2-40B4-BE49-F238E27FC236}">
                  <a16:creationId xmlns:a16="http://schemas.microsoft.com/office/drawing/2014/main" id="{B2076926-EE7C-4AD9-A41D-1A1330A10747}"/>
                </a:ext>
              </a:extLst>
            </p:cNvPr>
            <p:cNvSpPr/>
            <p:nvPr/>
          </p:nvSpPr>
          <p:spPr>
            <a:xfrm>
              <a:off x="2148236" y="1695913"/>
              <a:ext cx="1560691" cy="5550920"/>
            </a:xfrm>
            <a:prstGeom prst="downArrow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A888927F-168E-4F43-9E9F-F05536DAFF01}"/>
                </a:ext>
              </a:extLst>
            </p:cNvPr>
            <p:cNvSpPr txBox="1"/>
            <p:nvPr/>
          </p:nvSpPr>
          <p:spPr>
            <a:xfrm rot="16200000">
              <a:off x="1767048" y="2573225"/>
              <a:ext cx="2339878" cy="58525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i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Finance &amp;</a:t>
              </a:r>
            </a:p>
            <a:p>
              <a:pPr algn="ctr"/>
              <a:r>
                <a:rPr lang="en-US" sz="2000" i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Banking  </a:t>
              </a:r>
              <a:endParaRPr lang="en-US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587BC9D-CF58-467A-BBBC-FC7A461D9CD0}"/>
              </a:ext>
            </a:extLst>
          </p:cNvPr>
          <p:cNvGrpSpPr/>
          <p:nvPr/>
        </p:nvGrpSpPr>
        <p:grpSpPr>
          <a:xfrm>
            <a:off x="9160542" y="1804636"/>
            <a:ext cx="1887714" cy="4579138"/>
            <a:chOff x="2148236" y="1244090"/>
            <a:chExt cx="1560691" cy="600274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37" name="Down Arrow 13">
              <a:extLst>
                <a:ext uri="{FF2B5EF4-FFF2-40B4-BE49-F238E27FC236}">
                  <a16:creationId xmlns:a16="http://schemas.microsoft.com/office/drawing/2014/main" id="{3657917C-754C-46C7-A10C-D3644C26AECF}"/>
                </a:ext>
              </a:extLst>
            </p:cNvPr>
            <p:cNvSpPr/>
            <p:nvPr/>
          </p:nvSpPr>
          <p:spPr>
            <a:xfrm>
              <a:off x="2148236" y="1695913"/>
              <a:ext cx="1560691" cy="5550920"/>
            </a:xfrm>
            <a:prstGeom prst="downArrow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2000" dirty="0">
                <a:solidFill>
                  <a:schemeClr val="bg1"/>
                </a:solidFill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68BA75E-538C-4CEE-8551-ACFE06C562D4}"/>
                </a:ext>
              </a:extLst>
            </p:cNvPr>
            <p:cNvSpPr txBox="1"/>
            <p:nvPr/>
          </p:nvSpPr>
          <p:spPr>
            <a:xfrm rot="16200000">
              <a:off x="1184582" y="2543752"/>
              <a:ext cx="3439035" cy="839712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2000" i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Process  &amp; </a:t>
              </a:r>
            </a:p>
            <a:p>
              <a:pPr algn="ctr"/>
              <a:r>
                <a:rPr lang="en-US" sz="2000" i="1" dirty="0">
                  <a:ln w="0"/>
                  <a:solidFill>
                    <a:schemeClr val="bg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Discrete Manufacturing</a:t>
              </a:r>
            </a:p>
          </p:txBody>
        </p:sp>
      </p:grpSp>
      <p:sp>
        <p:nvSpPr>
          <p:cNvPr id="39" name="Right Arrow 19">
            <a:extLst>
              <a:ext uri="{FF2B5EF4-FFF2-40B4-BE49-F238E27FC236}">
                <a16:creationId xmlns:a16="http://schemas.microsoft.com/office/drawing/2014/main" id="{089BA856-C386-4300-BC50-3F429F7DFE77}"/>
              </a:ext>
            </a:extLst>
          </p:cNvPr>
          <p:cNvSpPr/>
          <p:nvPr/>
        </p:nvSpPr>
        <p:spPr>
          <a:xfrm>
            <a:off x="1330234" y="4771686"/>
            <a:ext cx="10398269" cy="575738"/>
          </a:xfrm>
          <a:prstGeom prst="rightArrow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i="1" dirty="0">
                <a:solidFill>
                  <a:schemeClr val="bg1"/>
                </a:solidFill>
              </a:rPr>
              <a:t>Application Development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0" name="Right Arrow 20">
            <a:extLst>
              <a:ext uri="{FF2B5EF4-FFF2-40B4-BE49-F238E27FC236}">
                <a16:creationId xmlns:a16="http://schemas.microsoft.com/office/drawing/2014/main" id="{9097E8B2-B5E1-437C-9DA1-61DC982498DA}"/>
              </a:ext>
            </a:extLst>
          </p:cNvPr>
          <p:cNvSpPr/>
          <p:nvPr/>
        </p:nvSpPr>
        <p:spPr>
          <a:xfrm>
            <a:off x="1354521" y="5240931"/>
            <a:ext cx="10349890" cy="602036"/>
          </a:xfrm>
          <a:prstGeom prst="rightArrow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i="1" dirty="0">
                <a:solidFill>
                  <a:schemeClr val="bg1"/>
                </a:solidFill>
              </a:rPr>
              <a:t>Infrastructure Management and Support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42" name="Right Arrow 29">
            <a:extLst>
              <a:ext uri="{FF2B5EF4-FFF2-40B4-BE49-F238E27FC236}">
                <a16:creationId xmlns:a16="http://schemas.microsoft.com/office/drawing/2014/main" id="{FE4518F9-D7F4-4950-B82E-0E2A85E9837A}"/>
              </a:ext>
            </a:extLst>
          </p:cNvPr>
          <p:cNvSpPr/>
          <p:nvPr/>
        </p:nvSpPr>
        <p:spPr>
          <a:xfrm>
            <a:off x="1354521" y="5704079"/>
            <a:ext cx="10349889" cy="617517"/>
          </a:xfrm>
          <a:prstGeom prst="rightArrow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i="1" dirty="0">
                <a:solidFill>
                  <a:schemeClr val="bg1"/>
                </a:solidFill>
              </a:rPr>
              <a:t>Business</a:t>
            </a:r>
            <a:r>
              <a:rPr lang="en-US" sz="1600" dirty="0">
                <a:solidFill>
                  <a:schemeClr val="bg1"/>
                </a:solidFill>
              </a:rPr>
              <a:t> &amp; </a:t>
            </a:r>
            <a:r>
              <a:rPr lang="en-US" sz="1600" i="1" dirty="0">
                <a:solidFill>
                  <a:schemeClr val="bg1"/>
                </a:solidFill>
              </a:rPr>
              <a:t>Project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i="1" dirty="0">
                <a:solidFill>
                  <a:schemeClr val="bg1"/>
                </a:solidFill>
              </a:rPr>
              <a:t>Support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lang="en-US" sz="1600" i="1" dirty="0">
                <a:solidFill>
                  <a:schemeClr val="bg1"/>
                </a:solidFill>
              </a:rPr>
              <a:t>Services</a:t>
            </a:r>
          </a:p>
        </p:txBody>
      </p:sp>
      <p:sp>
        <p:nvSpPr>
          <p:cNvPr id="43" name="Right Arrow 30">
            <a:extLst>
              <a:ext uri="{FF2B5EF4-FFF2-40B4-BE49-F238E27FC236}">
                <a16:creationId xmlns:a16="http://schemas.microsoft.com/office/drawing/2014/main" id="{FAD9307D-FD9F-435A-BF0D-B59072DEB32A}"/>
              </a:ext>
            </a:extLst>
          </p:cNvPr>
          <p:cNvSpPr/>
          <p:nvPr/>
        </p:nvSpPr>
        <p:spPr>
          <a:xfrm>
            <a:off x="1354521" y="6197302"/>
            <a:ext cx="10403198" cy="562435"/>
          </a:xfrm>
          <a:prstGeom prst="rightArrow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i="1" dirty="0">
                <a:solidFill>
                  <a:schemeClr val="bg1"/>
                </a:solidFill>
              </a:rPr>
              <a:t>Digital Marketing Services</a:t>
            </a:r>
          </a:p>
        </p:txBody>
      </p:sp>
      <p:sp>
        <p:nvSpPr>
          <p:cNvPr id="44" name="Right Arrow 31">
            <a:extLst>
              <a:ext uri="{FF2B5EF4-FFF2-40B4-BE49-F238E27FC236}">
                <a16:creationId xmlns:a16="http://schemas.microsoft.com/office/drawing/2014/main" id="{CF4FF48A-5B3D-43B2-92B6-05381A427F7B}"/>
              </a:ext>
            </a:extLst>
          </p:cNvPr>
          <p:cNvSpPr/>
          <p:nvPr/>
        </p:nvSpPr>
        <p:spPr>
          <a:xfrm>
            <a:off x="1354520" y="4216319"/>
            <a:ext cx="10349890" cy="613257"/>
          </a:xfrm>
          <a:prstGeom prst="rightArrow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i="1" dirty="0">
                <a:solidFill>
                  <a:schemeClr val="bg1"/>
                </a:solidFill>
              </a:rPr>
              <a:t>SAP Integration services, Surround ERP Services  and Support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F4B444C-0223-4115-A556-6E2FE9325315}"/>
              </a:ext>
            </a:extLst>
          </p:cNvPr>
          <p:cNvSpPr/>
          <p:nvPr/>
        </p:nvSpPr>
        <p:spPr>
          <a:xfrm rot="16200000">
            <a:off x="-856648" y="4663005"/>
            <a:ext cx="2956222" cy="1010407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Technology Expertise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06E198C-D6D3-4A78-B770-107B4FE3232A}"/>
              </a:ext>
            </a:extLst>
          </p:cNvPr>
          <p:cNvSpPr/>
          <p:nvPr/>
        </p:nvSpPr>
        <p:spPr>
          <a:xfrm>
            <a:off x="1245655" y="1368590"/>
            <a:ext cx="9526853" cy="593436"/>
          </a:xfrm>
          <a:prstGeom prst="rect">
            <a:avLst/>
          </a:prstGeom>
          <a:noFill/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2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Industry Expertise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47816ECE-E171-4F19-A9D2-B9B17AFAB96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55"/>
          <a:stretch/>
        </p:blipFill>
        <p:spPr>
          <a:xfrm>
            <a:off x="11709566" y="6336190"/>
            <a:ext cx="441303" cy="44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96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9A3454-2BC8-4583-A39A-72831BEE6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9270" y="-49988"/>
            <a:ext cx="12483548" cy="698764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B0FCECF-8F13-483D-B034-CFF383394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130" y="429108"/>
            <a:ext cx="9404723" cy="1400530"/>
          </a:xfrm>
        </p:spPr>
        <p:txBody>
          <a:bodyPr/>
          <a:lstStyle/>
          <a:p>
            <a:r>
              <a:rPr lang="en-US" dirty="0"/>
              <a:t>Delivery Models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6355BA39-2913-4ED7-BBDD-47BCBA675C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7868451"/>
              </p:ext>
            </p:extLst>
          </p:nvPr>
        </p:nvGraphicFramePr>
        <p:xfrm>
          <a:off x="1006330" y="1677238"/>
          <a:ext cx="9717088" cy="45018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971B9506-D889-41D9-A54E-D7E01658882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55"/>
          <a:stretch/>
        </p:blipFill>
        <p:spPr>
          <a:xfrm>
            <a:off x="11482406" y="6177657"/>
            <a:ext cx="541755" cy="54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0181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6A54611-98E0-4EDF-A6F1-F4B2E1FE3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9270" y="-49988"/>
            <a:ext cx="12483548" cy="698764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659" y="2398987"/>
            <a:ext cx="1814961" cy="511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83374" y="2775217"/>
            <a:ext cx="1196529" cy="1196529"/>
          </a:xfrm>
          <a:prstGeom prst="rect">
            <a:avLst/>
          </a:prstGeom>
        </p:spPr>
      </p:pic>
      <p:pic>
        <p:nvPicPr>
          <p:cNvPr id="1028" name="Picture 4" descr="Related image">
            <a:extLst>
              <a:ext uri="{FF2B5EF4-FFF2-40B4-BE49-F238E27FC236}">
                <a16:creationId xmlns:a16="http://schemas.microsoft.com/office/drawing/2014/main" id="{9BF2F5C1-7245-42B8-81AB-04C1BAA5A8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585" y="1515412"/>
            <a:ext cx="1700887" cy="455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elated image">
            <a:extLst>
              <a:ext uri="{FF2B5EF4-FFF2-40B4-BE49-F238E27FC236}">
                <a16:creationId xmlns:a16="http://schemas.microsoft.com/office/drawing/2014/main" id="{73184741-1E3C-465B-AFF3-462D812D0F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383" y="1405615"/>
            <a:ext cx="937983" cy="93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apple logo png">
            <a:extLst>
              <a:ext uri="{FF2B5EF4-FFF2-40B4-BE49-F238E27FC236}">
                <a16:creationId xmlns:a16="http://schemas.microsoft.com/office/drawing/2014/main" id="{AEB3F348-F69F-4FC9-8108-B6A160106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5167" y="1503570"/>
            <a:ext cx="812425" cy="925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Image result for WMS  logo png">
            <a:extLst>
              <a:ext uri="{FF2B5EF4-FFF2-40B4-BE49-F238E27FC236}">
                <a16:creationId xmlns:a16="http://schemas.microsoft.com/office/drawing/2014/main" id="{4689425F-DACD-4872-BE7D-55F1C4C10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215" y="1729053"/>
            <a:ext cx="1616494" cy="52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Image result for ericsson logo png">
            <a:extLst>
              <a:ext uri="{FF2B5EF4-FFF2-40B4-BE49-F238E27FC236}">
                <a16:creationId xmlns:a16="http://schemas.microsoft.com/office/drawing/2014/main" id="{BB6D02E0-2F49-4ADD-835A-C21E497F9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7500" y="2418607"/>
            <a:ext cx="814178" cy="713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Image result for mitsubishi logo png">
            <a:extLst>
              <a:ext uri="{FF2B5EF4-FFF2-40B4-BE49-F238E27FC236}">
                <a16:creationId xmlns:a16="http://schemas.microsoft.com/office/drawing/2014/main" id="{9BB937BC-89CA-4C27-823E-526B186F73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81" y="2460787"/>
            <a:ext cx="825234" cy="91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Image result for fuchs logo png">
            <a:extLst>
              <a:ext uri="{FF2B5EF4-FFF2-40B4-BE49-F238E27FC236}">
                <a16:creationId xmlns:a16="http://schemas.microsoft.com/office/drawing/2014/main" id="{3782F1B8-AB63-4427-A0CC-C5023BDD79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289" y="3788316"/>
            <a:ext cx="900755" cy="776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Related image">
            <a:extLst>
              <a:ext uri="{FF2B5EF4-FFF2-40B4-BE49-F238E27FC236}">
                <a16:creationId xmlns:a16="http://schemas.microsoft.com/office/drawing/2014/main" id="{C251555A-B183-4203-B201-393306EEB9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8861" y="2447998"/>
            <a:ext cx="963545" cy="78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Image result for ulta beauty logo png">
            <a:extLst>
              <a:ext uri="{FF2B5EF4-FFF2-40B4-BE49-F238E27FC236}">
                <a16:creationId xmlns:a16="http://schemas.microsoft.com/office/drawing/2014/main" id="{FD4EBDBD-2B32-46E8-A4EA-A4E509BC90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294" y="4564834"/>
            <a:ext cx="1803639" cy="180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4" name="Picture 30" descr="Image result for trustmark life insurance logo png">
            <a:extLst>
              <a:ext uri="{FF2B5EF4-FFF2-40B4-BE49-F238E27FC236}">
                <a16:creationId xmlns:a16="http://schemas.microsoft.com/office/drawing/2014/main" id="{C78EB3B3-B9CC-420B-B7F1-7B7F4EAB60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20" y="5115407"/>
            <a:ext cx="2014702" cy="51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6" name="Picture 32" descr="Image result for wrigley logo png">
            <a:extLst>
              <a:ext uri="{FF2B5EF4-FFF2-40B4-BE49-F238E27FC236}">
                <a16:creationId xmlns:a16="http://schemas.microsoft.com/office/drawing/2014/main" id="{57279BC6-02DB-47AA-9924-78CD1363CD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014" y="3920054"/>
            <a:ext cx="2416742" cy="644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Image result for deloitte logo png">
            <a:extLst>
              <a:ext uri="{FF2B5EF4-FFF2-40B4-BE49-F238E27FC236}">
                <a16:creationId xmlns:a16="http://schemas.microsoft.com/office/drawing/2014/main" id="{87305EEA-DADE-4066-A97D-75FDEC2F6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2504" y="5030279"/>
            <a:ext cx="685692" cy="685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93119545-F763-44C9-A9FE-7A25CF7859C0}"/>
              </a:ext>
            </a:extLst>
          </p:cNvPr>
          <p:cNvSpPr txBox="1">
            <a:spLocks/>
          </p:cNvSpPr>
          <p:nvPr/>
        </p:nvSpPr>
        <p:spPr>
          <a:xfrm>
            <a:off x="645130" y="429108"/>
            <a:ext cx="9404723" cy="140053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42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/>
              <a:t>Clients served for 10+ years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F6EC6809-1FF8-4D95-8671-AA9D7A1D35CE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55"/>
          <a:stretch/>
        </p:blipFill>
        <p:spPr>
          <a:xfrm>
            <a:off x="11482406" y="6177657"/>
            <a:ext cx="541755" cy="544809"/>
          </a:xfrm>
          <a:prstGeom prst="rect">
            <a:avLst/>
          </a:prstGeom>
        </p:spPr>
      </p:pic>
      <p:pic>
        <p:nvPicPr>
          <p:cNvPr id="23" name="Picture 22" descr="Related image">
            <a:extLst>
              <a:ext uri="{FF2B5EF4-FFF2-40B4-BE49-F238E27FC236}">
                <a16:creationId xmlns:a16="http://schemas.microsoft.com/office/drawing/2014/main" id="{7C2511AC-EA10-499C-9F21-DDEE16C69BED}"/>
              </a:ext>
            </a:extLst>
          </p:cNvPr>
          <p:cNvPicPr/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7147" y="3373616"/>
            <a:ext cx="2071510" cy="829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Related image">
            <a:extLst>
              <a:ext uri="{FF2B5EF4-FFF2-40B4-BE49-F238E27FC236}">
                <a16:creationId xmlns:a16="http://schemas.microsoft.com/office/drawing/2014/main" id="{C6A58CB4-2230-4FB8-91B9-B1596E3E43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0285" y="4614495"/>
            <a:ext cx="2857500" cy="1400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Related image">
            <a:extLst>
              <a:ext uri="{FF2B5EF4-FFF2-40B4-BE49-F238E27FC236}">
                <a16:creationId xmlns:a16="http://schemas.microsoft.com/office/drawing/2014/main" id="{9C1800DD-B985-48E8-8DAD-C5D0820052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147" y="2839912"/>
            <a:ext cx="1428750" cy="1314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2" descr="Image result for IBM logo png">
            <a:extLst>
              <a:ext uri="{FF2B5EF4-FFF2-40B4-BE49-F238E27FC236}">
                <a16:creationId xmlns:a16="http://schemas.microsoft.com/office/drawing/2014/main" id="{B08B7EEA-041A-4172-BE46-081BA568B0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5656" y="3920054"/>
            <a:ext cx="1293001" cy="71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8010240" y="933302"/>
            <a:ext cx="2779669" cy="13249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68261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0E5580"/>
      </a:dk2>
      <a:lt2>
        <a:srgbClr val="EBEBEB"/>
      </a:lt2>
      <a:accent1>
        <a:srgbClr val="ACD433"/>
      </a:accent1>
      <a:accent2>
        <a:srgbClr val="E6C133"/>
      </a:accent2>
      <a:accent3>
        <a:srgbClr val="EF7A24"/>
      </a:accent3>
      <a:accent4>
        <a:srgbClr val="5AA0F5"/>
      </a:accent4>
      <a:accent5>
        <a:srgbClr val="75CEEC"/>
      </a:accent5>
      <a:accent6>
        <a:srgbClr val="65D6A0"/>
      </a:accent6>
      <a:hlink>
        <a:srgbClr val="C4E46E"/>
      </a:hlink>
      <a:folHlink>
        <a:srgbClr val="BDE0F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2000"/>
                <a:hueMod val="96000"/>
                <a:satMod val="128000"/>
                <a:lumMod val="114000"/>
              </a:schemeClr>
            </a:gs>
            <a:gs pos="100000">
              <a:schemeClr val="phClr">
                <a:shade val="62000"/>
                <a:hueMod val="100000"/>
                <a:satMod val="13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2000"/>
                <a:hueMod val="108000"/>
                <a:satMod val="164000"/>
                <a:lumMod val="69000"/>
              </a:schemeClr>
              <a:schemeClr val="phClr">
                <a:tint val="96000"/>
                <a:hueMod val="90000"/>
                <a:satMod val="130000"/>
                <a:lumMod val="13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BACC050B-8757-4460-95D8-E37B46A6B42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dec4600-67b1-45e4-a8aa-5c5eeaef39a3">
      <Terms xmlns="http://schemas.microsoft.com/office/infopath/2007/PartnerControls"/>
    </lcf76f155ced4ddcb4097134ff3c332f>
    <TaxCatchAll xmlns="4383986d-e658-40b8-ba21-756a44380da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3D86E976D7EEF468C69DD136358CC61" ma:contentTypeVersion="11" ma:contentTypeDescription="Create a new document." ma:contentTypeScope="" ma:versionID="f2931c86be3765a9e8b27e671ecb2adb">
  <xsd:schema xmlns:xsd="http://www.w3.org/2001/XMLSchema" xmlns:xs="http://www.w3.org/2001/XMLSchema" xmlns:p="http://schemas.microsoft.com/office/2006/metadata/properties" xmlns:ns2="ddec4600-67b1-45e4-a8aa-5c5eeaef39a3" xmlns:ns3="4383986d-e658-40b8-ba21-756a44380da6" targetNamespace="http://schemas.microsoft.com/office/2006/metadata/properties" ma:root="true" ma:fieldsID="5f0384413df6dd7e24f6fa19929512f4" ns2:_="" ns3:_="">
    <xsd:import namespace="ddec4600-67b1-45e4-a8aa-5c5eeaef39a3"/>
    <xsd:import namespace="4383986d-e658-40b8-ba21-756a44380d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ec4600-67b1-45e4-a8aa-5c5eeaef39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0a6ea1ec-1b0c-4c25-8cac-5aa3ea7d052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83986d-e658-40b8-ba21-756a44380da6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63da72af-8e27-4e82-bba0-7445d05fe6ca}" ma:internalName="TaxCatchAll" ma:showField="CatchAllData" ma:web="4383986d-e658-40b8-ba21-756a44380d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1B3E1BB-8C4C-44EE-B8BB-A480A5AF5D1E}">
  <ds:schemaRefs>
    <ds:schemaRef ds:uri="http://schemas.microsoft.com/office/2006/metadata/properties"/>
    <ds:schemaRef ds:uri="http://schemas.microsoft.com/office/infopath/2007/PartnerControls"/>
    <ds:schemaRef ds:uri="69636db2-b3d6-476e-a33d-51b8d4b887a3"/>
    <ds:schemaRef ds:uri="fee21a5f-d917-40f5-851a-9dc77a84aab9"/>
    <ds:schemaRef ds:uri="ddec4600-67b1-45e4-a8aa-5c5eeaef39a3"/>
    <ds:schemaRef ds:uri="4383986d-e658-40b8-ba21-756a44380da6"/>
  </ds:schemaRefs>
</ds:datastoreItem>
</file>

<file path=customXml/itemProps2.xml><?xml version="1.0" encoding="utf-8"?>
<ds:datastoreItem xmlns:ds="http://schemas.openxmlformats.org/officeDocument/2006/customXml" ds:itemID="{65332120-57DA-4C30-99DC-5D9B4BD260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dec4600-67b1-45e4-a8aa-5c5eeaef39a3"/>
    <ds:schemaRef ds:uri="4383986d-e658-40b8-ba21-756a44380d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E52BDA2-81ED-4FBD-A1F6-B3CADDB8632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267</TotalTime>
  <Words>740</Words>
  <Application>Microsoft Office PowerPoint</Application>
  <PresentationFormat>Widescreen</PresentationFormat>
  <Paragraphs>120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Ion</vt:lpstr>
      <vt:lpstr>AMBC IT With Integrity </vt:lpstr>
      <vt:lpstr>CORPORATE OVERVIEW</vt:lpstr>
      <vt:lpstr>About AMBC</vt:lpstr>
      <vt:lpstr>PowerPoint Presentation</vt:lpstr>
      <vt:lpstr>PowerPoint Presentation</vt:lpstr>
      <vt:lpstr>Global Presence</vt:lpstr>
      <vt:lpstr>Go To Market </vt:lpstr>
      <vt:lpstr>Delivery Models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AMBC OVERVIEW</dc:title>
  <dc:creator>MUKESH</dc:creator>
  <cp:lastModifiedBy>BHARANIDHARAN_AMBC</cp:lastModifiedBy>
  <cp:revision>52</cp:revision>
  <dcterms:created xsi:type="dcterms:W3CDTF">2017-07-15T11:25:40Z</dcterms:created>
  <dcterms:modified xsi:type="dcterms:W3CDTF">2023-09-21T10:30:09Z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0x01010003D86E976D7EEF468C69DD136358CC61</vt:lpwstr>
  </property>
  <property fmtid="{D5CDD505-2E9C-101B-9397-08002B2CF9AE}" pid="3" name="MediaServiceImageTags">
    <vt:lpwstr/>
  </property>
</Properties>
</file>