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Ex1.xml" ContentType="application/vnd.ms-office.chartex+xml"/>
  <Override PartName="/ppt/charts/style2.xml" ContentType="application/vnd.ms-office.chartstyle+xml"/>
  <Override PartName="/ppt/charts/colors2.xml" ContentType="application/vnd.ms-office.chartcolorstyle+xml"/>
  <Override PartName="/ppt/charts/chart2.xml" ContentType="application/vnd.openxmlformats-officedocument.drawingml.chart+xml"/>
  <Override PartName="/ppt/charts/style3.xml" ContentType="application/vnd.ms-office.chartstyle+xml"/>
  <Override PartName="/ppt/charts/colors3.xml" ContentType="application/vnd.ms-office.chartcolorstyle+xml"/>
  <Override PartName="/ppt/charts/chartEx2.xml" ContentType="application/vnd.ms-office.chartex+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3" r:id="rId4"/>
    <p:sldId id="258" r:id="rId5"/>
    <p:sldId id="259" r:id="rId6"/>
    <p:sldId id="260" r:id="rId7"/>
    <p:sldId id="261"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49" autoAdjust="0"/>
  </p:normalViewPr>
  <p:slideViewPr>
    <p:cSldViewPr snapToGrid="0">
      <p:cViewPr varScale="1">
        <p:scale>
          <a:sx n="81" d="100"/>
          <a:sy n="81" d="100"/>
        </p:scale>
        <p:origin x="126"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1.xlsx"/></Relationships>
</file>

<file path=ppt/charts/_rels/chartEx2.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IN" dirty="0"/>
              <a:t>What they do:</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4CF-4C09-ABBC-845BADB09BC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4CF-4C09-ABBC-845BADB09BC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4CF-4C09-ABBC-845BADB09BC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4CF-4C09-ABBC-845BADB09BC1}"/>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3"/>
                <c:pt idx="0">
                  <c:v>SEO</c:v>
                </c:pt>
                <c:pt idx="1">
                  <c:v>PAID MEDIA SERVICE</c:v>
                </c:pt>
                <c:pt idx="2">
                  <c:v>WEBSITE DESIGN AND DEVELOPMENT</c:v>
                </c:pt>
              </c:strCache>
            </c:strRef>
          </c:cat>
          <c:val>
            <c:numRef>
              <c:f>Sheet1!$B$2:$B$5</c:f>
              <c:numCache>
                <c:formatCode>General</c:formatCode>
                <c:ptCount val="4"/>
                <c:pt idx="0">
                  <c:v>50</c:v>
                </c:pt>
                <c:pt idx="1">
                  <c:v>37</c:v>
                </c:pt>
                <c:pt idx="2">
                  <c:v>13</c:v>
                </c:pt>
              </c:numCache>
            </c:numRef>
          </c:val>
          <c:extLst>
            <c:ext xmlns:c16="http://schemas.microsoft.com/office/drawing/2014/chart" uri="{C3380CC4-5D6E-409C-BE32-E72D297353CC}">
              <c16:uniqueId val="{00000000-D0D7-4C04-A603-F162BC19D8C2}"/>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IN" sz="1800" dirty="0">
                <a:solidFill>
                  <a:schemeClr val="tx1"/>
                </a:solidFill>
              </a:rPr>
              <a:t>What they do:</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D22-4E82-8DF5-BD1435917A7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5D22-4E82-8DF5-BD1435917A7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D22-4E82-8DF5-BD1435917A7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D22-4E82-8DF5-BD1435917A72}"/>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3"/>
                <c:pt idx="0">
                  <c:v>SEO</c:v>
                </c:pt>
                <c:pt idx="1">
                  <c:v>PAID MEDIA SERVICE</c:v>
                </c:pt>
                <c:pt idx="2">
                  <c:v>WEBSITE DESIGN AND DEVELOPMENT</c:v>
                </c:pt>
              </c:strCache>
            </c:strRef>
          </c:cat>
          <c:val>
            <c:numRef>
              <c:f>Sheet1!$B$2:$B$5</c:f>
              <c:numCache>
                <c:formatCode>General</c:formatCode>
                <c:ptCount val="4"/>
                <c:pt idx="0">
                  <c:v>50</c:v>
                </c:pt>
                <c:pt idx="1">
                  <c:v>37</c:v>
                </c:pt>
                <c:pt idx="2">
                  <c:v>13</c:v>
                </c:pt>
              </c:numCache>
            </c:numRef>
          </c:val>
          <c:extLst>
            <c:ext xmlns:c16="http://schemas.microsoft.com/office/drawing/2014/chart" uri="{C3380CC4-5D6E-409C-BE32-E72D297353CC}">
              <c16:uniqueId val="{00000008-5D22-4E82-8DF5-BD1435917A72}"/>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Sheet1!$A$2:$C$17</cx:f>
        <cx:lvl ptCount="16"/>
        <cx:lvl ptCount="16">
          <cx:pt idx="0">24%</cx:pt>
          <cx:pt idx="1">15%</cx:pt>
          <cx:pt idx="2">13%</cx:pt>
          <cx:pt idx="3">13%</cx:pt>
          <cx:pt idx="4">11%</cx:pt>
          <cx:pt idx="5">11%</cx:pt>
          <cx:pt idx="6">13%</cx:pt>
        </cx:lvl>
        <cx:lvl ptCount="16">
          <cx:pt idx="0">Home Service</cx:pt>
          <cx:pt idx="1">Technology</cx:pt>
          <cx:pt idx="2">Healthcare</cx:pt>
          <cx:pt idx="3">Hospitality</cx:pt>
          <cx:pt idx="4">Industrial</cx:pt>
          <cx:pt idx="5">Retail</cx:pt>
          <cx:pt idx="6">Other</cx:pt>
        </cx:lvl>
      </cx:strDim>
      <cx:numDim type="size">
        <cx:f>Sheet1!$D$2:$D$17</cx:f>
        <cx:lvl ptCount="16" formatCode="General">
          <cx:pt idx="0">24</cx:pt>
          <cx:pt idx="1">15</cx:pt>
          <cx:pt idx="2">13</cx:pt>
          <cx:pt idx="3">13</cx:pt>
          <cx:pt idx="4">11</cx:pt>
          <cx:pt idx="5">11</cx:pt>
          <cx:pt idx="6">13</cx:pt>
        </cx:lvl>
      </cx:numDim>
    </cx:data>
  </cx:chartData>
  <cx:chart>
    <cx:title pos="t" align="ctr" overlay="0">
      <cx:tx>
        <cx:rich>
          <a:bodyPr vertOverflow="overflow" horzOverflow="overflow" wrap="square" lIns="0" tIns="0" rIns="0" bIns="0"/>
          <a:lstStyle/>
          <a:p>
            <a:pPr algn="ctr" rtl="0">
              <a:defRPr sz="2000" b="0" i="0">
                <a:solidFill>
                  <a:srgbClr val="595959"/>
                </a:solidFill>
                <a:latin typeface="Calibri" panose="020F0502020204030204" pitchFamily="34" charset="0"/>
                <a:ea typeface="Calibri" panose="020F0502020204030204" pitchFamily="34" charset="0"/>
                <a:cs typeface="Calibri" panose="020F0502020204030204" pitchFamily="34" charset="0"/>
              </a:defRPr>
            </a:pPr>
            <a:r>
              <a:rPr lang="en-IN" sz="2000" dirty="0"/>
              <a:t>Industry Breakdown</a:t>
            </a:r>
          </a:p>
        </cx:rich>
      </cx:tx>
    </cx:title>
    <cx:plotArea>
      <cx:plotAreaRegion>
        <cx:series layoutId="treemap" uniqueId="{5A8BFD97-FC42-4652-9281-A9B71B5A3DF3}">
          <cx:tx>
            <cx:txData>
              <cx:f>Sheet1!$D$1</cx:f>
              <cx:v>Series1</cx:v>
            </cx:txData>
          </cx:tx>
          <cx:dataLabels pos="inEnd">
            <cx:txPr>
              <a:bodyPr vertOverflow="overflow" horzOverflow="overflow" wrap="square" lIns="0" tIns="0" rIns="0" bIns="0"/>
              <a:lstStyle/>
              <a:p>
                <a:pPr algn="ctr" rtl="0">
                  <a:defRPr sz="2000" b="0" i="0">
                    <a:solidFill>
                      <a:srgbClr val="FFFFFF"/>
                    </a:solidFill>
                    <a:latin typeface="Calibri" panose="020F0502020204030204" pitchFamily="34" charset="0"/>
                    <a:ea typeface="Calibri" panose="020F0502020204030204" pitchFamily="34" charset="0"/>
                    <a:cs typeface="Calibri" panose="020F0502020204030204" pitchFamily="34" charset="0"/>
                  </a:defRPr>
                </a:pPr>
                <a:endParaRPr lang="en-IN" sz="2000"/>
              </a:p>
            </cx:txPr>
            <cx:visibility seriesName="0" categoryName="1" value="0"/>
          </cx:dataLabels>
          <cx:dataId val="0"/>
          <cx:layoutPr>
            <cx:parentLabelLayout val="overlapping"/>
          </cx:layoutPr>
        </cx:series>
      </cx:plotAreaRegion>
    </cx:plotArea>
  </cx:chart>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Sheet1!$A$2:$C$17</cx:f>
        <cx:lvl ptCount="16"/>
        <cx:lvl ptCount="16">
          <cx:pt idx="0">24%</cx:pt>
          <cx:pt idx="1">15%</cx:pt>
          <cx:pt idx="2">13%</cx:pt>
          <cx:pt idx="3">13%</cx:pt>
          <cx:pt idx="4">11%</cx:pt>
          <cx:pt idx="5">11%</cx:pt>
          <cx:pt idx="6">13%</cx:pt>
        </cx:lvl>
        <cx:lvl ptCount="16">
          <cx:pt idx="0">Home Service</cx:pt>
          <cx:pt idx="1">Technology</cx:pt>
          <cx:pt idx="2">Healthcare</cx:pt>
          <cx:pt idx="3">Hospitality</cx:pt>
          <cx:pt idx="4">Industrial</cx:pt>
          <cx:pt idx="5">Retail</cx:pt>
          <cx:pt idx="6">Other</cx:pt>
        </cx:lvl>
      </cx:strDim>
      <cx:numDim type="size">
        <cx:f>Sheet1!$D$2:$D$17</cx:f>
        <cx:lvl ptCount="16" formatCode="General">
          <cx:pt idx="0">24</cx:pt>
          <cx:pt idx="1">15</cx:pt>
          <cx:pt idx="2">13</cx:pt>
          <cx:pt idx="3">13</cx:pt>
          <cx:pt idx="4">11</cx:pt>
          <cx:pt idx="5">11</cx:pt>
          <cx:pt idx="6">13</cx:pt>
        </cx:lvl>
      </cx:numDim>
    </cx:data>
  </cx:chartData>
  <cx:chart>
    <cx:title pos="t" align="ctr" overlay="0">
      <cx:tx>
        <cx:txData>
          <cx:v>Industry Breakdown</cx:v>
        </cx:txData>
      </cx:tx>
      <cx:txPr>
        <a:bodyPr vertOverflow="overflow" horzOverflow="overflow" wrap="square" lIns="0" tIns="0" rIns="0" bIns="0"/>
        <a:lstStyle/>
        <a:p>
          <a:pPr algn="ctr" rtl="0">
            <a:defRPr sz="1400" b="0" i="0">
              <a:solidFill>
                <a:srgbClr val="595959"/>
              </a:solidFill>
              <a:latin typeface="Calibri" panose="020F0502020204030204" pitchFamily="34" charset="0"/>
              <a:ea typeface="Calibri" panose="020F0502020204030204" pitchFamily="34" charset="0"/>
              <a:cs typeface="Calibri" panose="020F0502020204030204" pitchFamily="34" charset="0"/>
            </a:defRPr>
          </a:pPr>
          <a:r>
            <a:rPr lang="en-IN" sz="1400" dirty="0"/>
            <a:t>Industry Breakdown</a:t>
          </a:r>
        </a:p>
      </cx:txPr>
    </cx:title>
    <cx:plotArea>
      <cx:plotAreaRegion>
        <cx:series layoutId="treemap" uniqueId="{5A8BFD97-FC42-4652-9281-A9B71B5A3DF3}">
          <cx:tx>
            <cx:txData>
              <cx:f>Sheet1!$D$1</cx:f>
              <cx:v>Series1</cx:v>
            </cx:txData>
          </cx:tx>
          <cx:dataLabels pos="inEnd">
            <cx:txPr>
              <a:bodyPr vertOverflow="overflow" horzOverflow="overflow" wrap="square" lIns="0" tIns="0" rIns="0" bIns="0"/>
              <a:lstStyle/>
              <a:p>
                <a:pPr algn="ctr" rtl="0">
                  <a:defRPr sz="1400" b="0" i="0">
                    <a:solidFill>
                      <a:srgbClr val="FFFFFF"/>
                    </a:solidFill>
                    <a:latin typeface="Calibri" panose="020F0502020204030204" pitchFamily="34" charset="0"/>
                    <a:ea typeface="Calibri" panose="020F0502020204030204" pitchFamily="34" charset="0"/>
                    <a:cs typeface="Calibri" panose="020F0502020204030204" pitchFamily="34" charset="0"/>
                  </a:defRPr>
                </a:pPr>
                <a:endParaRPr lang="en-IN" sz="1400"/>
              </a:p>
            </cx:txPr>
            <cx:visibility seriesName="0" categoryName="1" value="0"/>
          </cx:dataLabels>
          <cx:dataId val="0"/>
          <cx:layoutPr>
            <cx:parentLabelLayout val="overlapping"/>
          </cx:layoutPr>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44B500-E713-4E5A-ACA9-B0979EBFBC38}" type="datetimeFigureOut">
              <a:rPr lang="en-IN" smtClean="0"/>
              <a:t>28-09-2023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3B605D-AB7D-4A4D-9DAD-72992FFBC735}" type="slidenum">
              <a:rPr lang="en-IN" smtClean="0"/>
              <a:t>‹#›</a:t>
            </a:fld>
            <a:endParaRPr lang="en-IN"/>
          </a:p>
        </p:txBody>
      </p:sp>
    </p:spTree>
    <p:extLst>
      <p:ext uri="{BB962C8B-B14F-4D97-AF65-F5344CB8AC3E}">
        <p14:creationId xmlns:p14="http://schemas.microsoft.com/office/powerpoint/2010/main" val="544621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3B605D-AB7D-4A4D-9DAD-72992FFBC735}" type="slidenum">
              <a:rPr lang="en-IN" smtClean="0"/>
              <a:t>2</a:t>
            </a:fld>
            <a:endParaRPr lang="en-IN"/>
          </a:p>
        </p:txBody>
      </p:sp>
    </p:spTree>
    <p:extLst>
      <p:ext uri="{BB962C8B-B14F-4D97-AF65-F5344CB8AC3E}">
        <p14:creationId xmlns:p14="http://schemas.microsoft.com/office/powerpoint/2010/main" val="2605666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D8951-162A-858E-EC01-401BFDE5E72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76F45D00-6F99-3408-C9A3-DA501CF2E3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476391CB-82C1-11DE-AF79-F39368CC3607}"/>
              </a:ext>
            </a:extLst>
          </p:cNvPr>
          <p:cNvSpPr>
            <a:spLocks noGrp="1"/>
          </p:cNvSpPr>
          <p:nvPr>
            <p:ph type="dt" sz="half" idx="10"/>
          </p:nvPr>
        </p:nvSpPr>
        <p:spPr/>
        <p:txBody>
          <a:bodyPr/>
          <a:lstStyle/>
          <a:p>
            <a:fld id="{CB60ED44-25E2-4E83-90FA-CBD9D04BFF9C}" type="datetimeFigureOut">
              <a:rPr lang="en-IN" smtClean="0"/>
              <a:t>28-09-2023</a:t>
            </a:fld>
            <a:endParaRPr lang="en-IN"/>
          </a:p>
        </p:txBody>
      </p:sp>
      <p:sp>
        <p:nvSpPr>
          <p:cNvPr id="5" name="Footer Placeholder 4">
            <a:extLst>
              <a:ext uri="{FF2B5EF4-FFF2-40B4-BE49-F238E27FC236}">
                <a16:creationId xmlns:a16="http://schemas.microsoft.com/office/drawing/2014/main" id="{D1336417-AF97-8DFA-BCE2-EF50C0C9DA8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A27194F-AA98-8C71-B209-6E505FBF286C}"/>
              </a:ext>
            </a:extLst>
          </p:cNvPr>
          <p:cNvSpPr>
            <a:spLocks noGrp="1"/>
          </p:cNvSpPr>
          <p:nvPr>
            <p:ph type="sldNum" sz="quarter" idx="12"/>
          </p:nvPr>
        </p:nvSpPr>
        <p:spPr/>
        <p:txBody>
          <a:bodyPr/>
          <a:lstStyle/>
          <a:p>
            <a:fld id="{7EDC8E4D-CD6F-4A43-BCB6-5AE275B6FFDA}" type="slidenum">
              <a:rPr lang="en-IN" smtClean="0"/>
              <a:t>‹#›</a:t>
            </a:fld>
            <a:endParaRPr lang="en-IN"/>
          </a:p>
        </p:txBody>
      </p:sp>
    </p:spTree>
    <p:extLst>
      <p:ext uri="{BB962C8B-B14F-4D97-AF65-F5344CB8AC3E}">
        <p14:creationId xmlns:p14="http://schemas.microsoft.com/office/powerpoint/2010/main" val="3230721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0AFED-2737-DD98-0433-8375A7D093A7}"/>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05608E8-7C16-B232-13D2-5D688ACF533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2B7675A-9282-89D7-55AF-0BFC75CB8357}"/>
              </a:ext>
            </a:extLst>
          </p:cNvPr>
          <p:cNvSpPr>
            <a:spLocks noGrp="1"/>
          </p:cNvSpPr>
          <p:nvPr>
            <p:ph type="dt" sz="half" idx="10"/>
          </p:nvPr>
        </p:nvSpPr>
        <p:spPr/>
        <p:txBody>
          <a:bodyPr/>
          <a:lstStyle/>
          <a:p>
            <a:fld id="{CB60ED44-25E2-4E83-90FA-CBD9D04BFF9C}" type="datetimeFigureOut">
              <a:rPr lang="en-IN" smtClean="0"/>
              <a:t>28-09-2023</a:t>
            </a:fld>
            <a:endParaRPr lang="en-IN"/>
          </a:p>
        </p:txBody>
      </p:sp>
      <p:sp>
        <p:nvSpPr>
          <p:cNvPr id="5" name="Footer Placeholder 4">
            <a:extLst>
              <a:ext uri="{FF2B5EF4-FFF2-40B4-BE49-F238E27FC236}">
                <a16:creationId xmlns:a16="http://schemas.microsoft.com/office/drawing/2014/main" id="{35F80723-9A97-E2D6-B48A-42EC3E371E0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82D90E6-A56A-D0C6-42D4-15C4FC9341F2}"/>
              </a:ext>
            </a:extLst>
          </p:cNvPr>
          <p:cNvSpPr>
            <a:spLocks noGrp="1"/>
          </p:cNvSpPr>
          <p:nvPr>
            <p:ph type="sldNum" sz="quarter" idx="12"/>
          </p:nvPr>
        </p:nvSpPr>
        <p:spPr/>
        <p:txBody>
          <a:bodyPr/>
          <a:lstStyle/>
          <a:p>
            <a:fld id="{7EDC8E4D-CD6F-4A43-BCB6-5AE275B6FFDA}" type="slidenum">
              <a:rPr lang="en-IN" smtClean="0"/>
              <a:t>‹#›</a:t>
            </a:fld>
            <a:endParaRPr lang="en-IN"/>
          </a:p>
        </p:txBody>
      </p:sp>
    </p:spTree>
    <p:extLst>
      <p:ext uri="{BB962C8B-B14F-4D97-AF65-F5344CB8AC3E}">
        <p14:creationId xmlns:p14="http://schemas.microsoft.com/office/powerpoint/2010/main" val="3967145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44A5EC-600E-1AAF-5306-A3026ADB3A2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4184832-4862-8535-9C66-9B4C7D6971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7F286B5-AF8D-E78B-A4ED-5D4F4B9C5A00}"/>
              </a:ext>
            </a:extLst>
          </p:cNvPr>
          <p:cNvSpPr>
            <a:spLocks noGrp="1"/>
          </p:cNvSpPr>
          <p:nvPr>
            <p:ph type="dt" sz="half" idx="10"/>
          </p:nvPr>
        </p:nvSpPr>
        <p:spPr/>
        <p:txBody>
          <a:bodyPr/>
          <a:lstStyle/>
          <a:p>
            <a:fld id="{CB60ED44-25E2-4E83-90FA-CBD9D04BFF9C}" type="datetimeFigureOut">
              <a:rPr lang="en-IN" smtClean="0"/>
              <a:t>28-09-2023</a:t>
            </a:fld>
            <a:endParaRPr lang="en-IN"/>
          </a:p>
        </p:txBody>
      </p:sp>
      <p:sp>
        <p:nvSpPr>
          <p:cNvPr id="5" name="Footer Placeholder 4">
            <a:extLst>
              <a:ext uri="{FF2B5EF4-FFF2-40B4-BE49-F238E27FC236}">
                <a16:creationId xmlns:a16="http://schemas.microsoft.com/office/drawing/2014/main" id="{12880EEC-0A57-7E73-57F6-BE0FD7F9767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52946CF-3BAF-781C-4154-240EAB4D6EA8}"/>
              </a:ext>
            </a:extLst>
          </p:cNvPr>
          <p:cNvSpPr>
            <a:spLocks noGrp="1"/>
          </p:cNvSpPr>
          <p:nvPr>
            <p:ph type="sldNum" sz="quarter" idx="12"/>
          </p:nvPr>
        </p:nvSpPr>
        <p:spPr/>
        <p:txBody>
          <a:bodyPr/>
          <a:lstStyle/>
          <a:p>
            <a:fld id="{7EDC8E4D-CD6F-4A43-BCB6-5AE275B6FFDA}" type="slidenum">
              <a:rPr lang="en-IN" smtClean="0"/>
              <a:t>‹#›</a:t>
            </a:fld>
            <a:endParaRPr lang="en-IN"/>
          </a:p>
        </p:txBody>
      </p:sp>
    </p:spTree>
    <p:extLst>
      <p:ext uri="{BB962C8B-B14F-4D97-AF65-F5344CB8AC3E}">
        <p14:creationId xmlns:p14="http://schemas.microsoft.com/office/powerpoint/2010/main" val="335090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72797-89B3-55E5-3C97-DCB7E98C1EA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50D96F4-4CC8-1E81-0099-50FB41B3BF4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AD98177-7DE3-9AF2-BA97-C390015C8002}"/>
              </a:ext>
            </a:extLst>
          </p:cNvPr>
          <p:cNvSpPr>
            <a:spLocks noGrp="1"/>
          </p:cNvSpPr>
          <p:nvPr>
            <p:ph type="dt" sz="half" idx="10"/>
          </p:nvPr>
        </p:nvSpPr>
        <p:spPr/>
        <p:txBody>
          <a:bodyPr/>
          <a:lstStyle/>
          <a:p>
            <a:fld id="{CB60ED44-25E2-4E83-90FA-CBD9D04BFF9C}" type="datetimeFigureOut">
              <a:rPr lang="en-IN" smtClean="0"/>
              <a:t>28-09-2023</a:t>
            </a:fld>
            <a:endParaRPr lang="en-IN"/>
          </a:p>
        </p:txBody>
      </p:sp>
      <p:sp>
        <p:nvSpPr>
          <p:cNvPr id="5" name="Footer Placeholder 4">
            <a:extLst>
              <a:ext uri="{FF2B5EF4-FFF2-40B4-BE49-F238E27FC236}">
                <a16:creationId xmlns:a16="http://schemas.microsoft.com/office/drawing/2014/main" id="{B1463B6F-924E-073F-786A-5A1F302A032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5EEB874-09C6-3B0F-641E-5F6C931C3E9A}"/>
              </a:ext>
            </a:extLst>
          </p:cNvPr>
          <p:cNvSpPr>
            <a:spLocks noGrp="1"/>
          </p:cNvSpPr>
          <p:nvPr>
            <p:ph type="sldNum" sz="quarter" idx="12"/>
          </p:nvPr>
        </p:nvSpPr>
        <p:spPr/>
        <p:txBody>
          <a:bodyPr/>
          <a:lstStyle/>
          <a:p>
            <a:fld id="{7EDC8E4D-CD6F-4A43-BCB6-5AE275B6FFDA}" type="slidenum">
              <a:rPr lang="en-IN" smtClean="0"/>
              <a:t>‹#›</a:t>
            </a:fld>
            <a:endParaRPr lang="en-IN"/>
          </a:p>
        </p:txBody>
      </p:sp>
    </p:spTree>
    <p:extLst>
      <p:ext uri="{BB962C8B-B14F-4D97-AF65-F5344CB8AC3E}">
        <p14:creationId xmlns:p14="http://schemas.microsoft.com/office/powerpoint/2010/main" val="4106759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3125B-A88A-14DC-E8BA-73A14AF10BE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4C20EC0B-CFE1-DF4D-78F6-3487DD0178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D9120C2-7A80-565E-59AF-60D85BB32258}"/>
              </a:ext>
            </a:extLst>
          </p:cNvPr>
          <p:cNvSpPr>
            <a:spLocks noGrp="1"/>
          </p:cNvSpPr>
          <p:nvPr>
            <p:ph type="dt" sz="half" idx="10"/>
          </p:nvPr>
        </p:nvSpPr>
        <p:spPr/>
        <p:txBody>
          <a:bodyPr/>
          <a:lstStyle/>
          <a:p>
            <a:fld id="{CB60ED44-25E2-4E83-90FA-CBD9D04BFF9C}" type="datetimeFigureOut">
              <a:rPr lang="en-IN" smtClean="0"/>
              <a:t>28-09-2023</a:t>
            </a:fld>
            <a:endParaRPr lang="en-IN"/>
          </a:p>
        </p:txBody>
      </p:sp>
      <p:sp>
        <p:nvSpPr>
          <p:cNvPr id="5" name="Footer Placeholder 4">
            <a:extLst>
              <a:ext uri="{FF2B5EF4-FFF2-40B4-BE49-F238E27FC236}">
                <a16:creationId xmlns:a16="http://schemas.microsoft.com/office/drawing/2014/main" id="{CC4E366E-2A65-1F45-FB3F-AA49A351DB0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600F6F6-7DC6-C764-D33F-3E4CCF1E1218}"/>
              </a:ext>
            </a:extLst>
          </p:cNvPr>
          <p:cNvSpPr>
            <a:spLocks noGrp="1"/>
          </p:cNvSpPr>
          <p:nvPr>
            <p:ph type="sldNum" sz="quarter" idx="12"/>
          </p:nvPr>
        </p:nvSpPr>
        <p:spPr/>
        <p:txBody>
          <a:bodyPr/>
          <a:lstStyle/>
          <a:p>
            <a:fld id="{7EDC8E4D-CD6F-4A43-BCB6-5AE275B6FFDA}" type="slidenum">
              <a:rPr lang="en-IN" smtClean="0"/>
              <a:t>‹#›</a:t>
            </a:fld>
            <a:endParaRPr lang="en-IN"/>
          </a:p>
        </p:txBody>
      </p:sp>
    </p:spTree>
    <p:extLst>
      <p:ext uri="{BB962C8B-B14F-4D97-AF65-F5344CB8AC3E}">
        <p14:creationId xmlns:p14="http://schemas.microsoft.com/office/powerpoint/2010/main" val="3851784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A93EC-BDA1-A57D-72FE-01623136982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B13678B-6F74-2249-B56C-9B03B652945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1AC6E720-E12E-6146-DFF3-D26462711B4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7659F065-42C7-D6A7-2DDF-878A5B41FB65}"/>
              </a:ext>
            </a:extLst>
          </p:cNvPr>
          <p:cNvSpPr>
            <a:spLocks noGrp="1"/>
          </p:cNvSpPr>
          <p:nvPr>
            <p:ph type="dt" sz="half" idx="10"/>
          </p:nvPr>
        </p:nvSpPr>
        <p:spPr/>
        <p:txBody>
          <a:bodyPr/>
          <a:lstStyle/>
          <a:p>
            <a:fld id="{CB60ED44-25E2-4E83-90FA-CBD9D04BFF9C}" type="datetimeFigureOut">
              <a:rPr lang="en-IN" smtClean="0"/>
              <a:t>28-09-2023</a:t>
            </a:fld>
            <a:endParaRPr lang="en-IN"/>
          </a:p>
        </p:txBody>
      </p:sp>
      <p:sp>
        <p:nvSpPr>
          <p:cNvPr id="6" name="Footer Placeholder 5">
            <a:extLst>
              <a:ext uri="{FF2B5EF4-FFF2-40B4-BE49-F238E27FC236}">
                <a16:creationId xmlns:a16="http://schemas.microsoft.com/office/drawing/2014/main" id="{5D0B458B-2711-F4BC-0CE3-104E3DD3497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51B1034-222A-9A7B-5AA3-A5D9BCD369A4}"/>
              </a:ext>
            </a:extLst>
          </p:cNvPr>
          <p:cNvSpPr>
            <a:spLocks noGrp="1"/>
          </p:cNvSpPr>
          <p:nvPr>
            <p:ph type="sldNum" sz="quarter" idx="12"/>
          </p:nvPr>
        </p:nvSpPr>
        <p:spPr/>
        <p:txBody>
          <a:bodyPr/>
          <a:lstStyle/>
          <a:p>
            <a:fld id="{7EDC8E4D-CD6F-4A43-BCB6-5AE275B6FFDA}" type="slidenum">
              <a:rPr lang="en-IN" smtClean="0"/>
              <a:t>‹#›</a:t>
            </a:fld>
            <a:endParaRPr lang="en-IN"/>
          </a:p>
        </p:txBody>
      </p:sp>
    </p:spTree>
    <p:extLst>
      <p:ext uri="{BB962C8B-B14F-4D97-AF65-F5344CB8AC3E}">
        <p14:creationId xmlns:p14="http://schemas.microsoft.com/office/powerpoint/2010/main" val="246234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D3E1E-8811-D0B0-0581-BCDB48CDDE07}"/>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7F26EF7-9183-8EB1-341A-0F590EF56C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F33D8C1-B62C-6CD4-FD55-61A8F8044DA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09175C8E-9CAA-4A85-64CE-8136B730F6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403D0F-D713-F289-B764-99D9BF6EDE3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11DA93BF-CBDE-811A-7926-9AF5E620DF0D}"/>
              </a:ext>
            </a:extLst>
          </p:cNvPr>
          <p:cNvSpPr>
            <a:spLocks noGrp="1"/>
          </p:cNvSpPr>
          <p:nvPr>
            <p:ph type="dt" sz="half" idx="10"/>
          </p:nvPr>
        </p:nvSpPr>
        <p:spPr/>
        <p:txBody>
          <a:bodyPr/>
          <a:lstStyle/>
          <a:p>
            <a:fld id="{CB60ED44-25E2-4E83-90FA-CBD9D04BFF9C}" type="datetimeFigureOut">
              <a:rPr lang="en-IN" smtClean="0"/>
              <a:t>28-09-2023</a:t>
            </a:fld>
            <a:endParaRPr lang="en-IN"/>
          </a:p>
        </p:txBody>
      </p:sp>
      <p:sp>
        <p:nvSpPr>
          <p:cNvPr id="8" name="Footer Placeholder 7">
            <a:extLst>
              <a:ext uri="{FF2B5EF4-FFF2-40B4-BE49-F238E27FC236}">
                <a16:creationId xmlns:a16="http://schemas.microsoft.com/office/drawing/2014/main" id="{5C2551CB-F67D-9B88-56DA-828B05B69F0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23A01ED8-D0DD-A8A5-7297-3A41C0F035F8}"/>
              </a:ext>
            </a:extLst>
          </p:cNvPr>
          <p:cNvSpPr>
            <a:spLocks noGrp="1"/>
          </p:cNvSpPr>
          <p:nvPr>
            <p:ph type="sldNum" sz="quarter" idx="12"/>
          </p:nvPr>
        </p:nvSpPr>
        <p:spPr/>
        <p:txBody>
          <a:bodyPr/>
          <a:lstStyle/>
          <a:p>
            <a:fld id="{7EDC8E4D-CD6F-4A43-BCB6-5AE275B6FFDA}" type="slidenum">
              <a:rPr lang="en-IN" smtClean="0"/>
              <a:t>‹#›</a:t>
            </a:fld>
            <a:endParaRPr lang="en-IN"/>
          </a:p>
        </p:txBody>
      </p:sp>
    </p:spTree>
    <p:extLst>
      <p:ext uri="{BB962C8B-B14F-4D97-AF65-F5344CB8AC3E}">
        <p14:creationId xmlns:p14="http://schemas.microsoft.com/office/powerpoint/2010/main" val="949088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3BE67-48D6-6E9E-1235-B3E9DEFEB86E}"/>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E8F692BB-44F7-EE27-CAB8-1B59EF7ACD2D}"/>
              </a:ext>
            </a:extLst>
          </p:cNvPr>
          <p:cNvSpPr>
            <a:spLocks noGrp="1"/>
          </p:cNvSpPr>
          <p:nvPr>
            <p:ph type="dt" sz="half" idx="10"/>
          </p:nvPr>
        </p:nvSpPr>
        <p:spPr/>
        <p:txBody>
          <a:bodyPr/>
          <a:lstStyle/>
          <a:p>
            <a:fld id="{CB60ED44-25E2-4E83-90FA-CBD9D04BFF9C}" type="datetimeFigureOut">
              <a:rPr lang="en-IN" smtClean="0"/>
              <a:t>28-09-2023</a:t>
            </a:fld>
            <a:endParaRPr lang="en-IN"/>
          </a:p>
        </p:txBody>
      </p:sp>
      <p:sp>
        <p:nvSpPr>
          <p:cNvPr id="4" name="Footer Placeholder 3">
            <a:extLst>
              <a:ext uri="{FF2B5EF4-FFF2-40B4-BE49-F238E27FC236}">
                <a16:creationId xmlns:a16="http://schemas.microsoft.com/office/drawing/2014/main" id="{3DC04D20-A4B6-4749-380D-1B5C6659BCC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4C2B987-A6E3-65A0-63B9-7B2E1A27F600}"/>
              </a:ext>
            </a:extLst>
          </p:cNvPr>
          <p:cNvSpPr>
            <a:spLocks noGrp="1"/>
          </p:cNvSpPr>
          <p:nvPr>
            <p:ph type="sldNum" sz="quarter" idx="12"/>
          </p:nvPr>
        </p:nvSpPr>
        <p:spPr/>
        <p:txBody>
          <a:bodyPr/>
          <a:lstStyle/>
          <a:p>
            <a:fld id="{7EDC8E4D-CD6F-4A43-BCB6-5AE275B6FFDA}" type="slidenum">
              <a:rPr lang="en-IN" smtClean="0"/>
              <a:t>‹#›</a:t>
            </a:fld>
            <a:endParaRPr lang="en-IN"/>
          </a:p>
        </p:txBody>
      </p:sp>
    </p:spTree>
    <p:extLst>
      <p:ext uri="{BB962C8B-B14F-4D97-AF65-F5344CB8AC3E}">
        <p14:creationId xmlns:p14="http://schemas.microsoft.com/office/powerpoint/2010/main" val="1897630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778BDC-A1CA-1E4C-257A-D259525797CB}"/>
              </a:ext>
            </a:extLst>
          </p:cNvPr>
          <p:cNvSpPr>
            <a:spLocks noGrp="1"/>
          </p:cNvSpPr>
          <p:nvPr>
            <p:ph type="dt" sz="half" idx="10"/>
          </p:nvPr>
        </p:nvSpPr>
        <p:spPr/>
        <p:txBody>
          <a:bodyPr/>
          <a:lstStyle/>
          <a:p>
            <a:fld id="{CB60ED44-25E2-4E83-90FA-CBD9D04BFF9C}" type="datetimeFigureOut">
              <a:rPr lang="en-IN" smtClean="0"/>
              <a:t>28-09-2023</a:t>
            </a:fld>
            <a:endParaRPr lang="en-IN"/>
          </a:p>
        </p:txBody>
      </p:sp>
      <p:sp>
        <p:nvSpPr>
          <p:cNvPr id="3" name="Footer Placeholder 2">
            <a:extLst>
              <a:ext uri="{FF2B5EF4-FFF2-40B4-BE49-F238E27FC236}">
                <a16:creationId xmlns:a16="http://schemas.microsoft.com/office/drawing/2014/main" id="{D2AA27F6-A295-5375-8367-28EC1BE03FB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F2E2BD05-DD9C-614E-8767-F23ECE78D2F7}"/>
              </a:ext>
            </a:extLst>
          </p:cNvPr>
          <p:cNvSpPr>
            <a:spLocks noGrp="1"/>
          </p:cNvSpPr>
          <p:nvPr>
            <p:ph type="sldNum" sz="quarter" idx="12"/>
          </p:nvPr>
        </p:nvSpPr>
        <p:spPr/>
        <p:txBody>
          <a:bodyPr/>
          <a:lstStyle/>
          <a:p>
            <a:fld id="{7EDC8E4D-CD6F-4A43-BCB6-5AE275B6FFDA}" type="slidenum">
              <a:rPr lang="en-IN" smtClean="0"/>
              <a:t>‹#›</a:t>
            </a:fld>
            <a:endParaRPr lang="en-IN"/>
          </a:p>
        </p:txBody>
      </p:sp>
    </p:spTree>
    <p:extLst>
      <p:ext uri="{BB962C8B-B14F-4D97-AF65-F5344CB8AC3E}">
        <p14:creationId xmlns:p14="http://schemas.microsoft.com/office/powerpoint/2010/main" val="924575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2653C-D155-6169-B726-4DDE423319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4602986-2C1C-E4FC-0EE9-D6B7822A0F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23A84ED8-31D7-DB2A-76CC-29685D52F5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F954A3-868E-F708-6E84-45A38184B97C}"/>
              </a:ext>
            </a:extLst>
          </p:cNvPr>
          <p:cNvSpPr>
            <a:spLocks noGrp="1"/>
          </p:cNvSpPr>
          <p:nvPr>
            <p:ph type="dt" sz="half" idx="10"/>
          </p:nvPr>
        </p:nvSpPr>
        <p:spPr/>
        <p:txBody>
          <a:bodyPr/>
          <a:lstStyle/>
          <a:p>
            <a:fld id="{CB60ED44-25E2-4E83-90FA-CBD9D04BFF9C}" type="datetimeFigureOut">
              <a:rPr lang="en-IN" smtClean="0"/>
              <a:t>28-09-2023</a:t>
            </a:fld>
            <a:endParaRPr lang="en-IN"/>
          </a:p>
        </p:txBody>
      </p:sp>
      <p:sp>
        <p:nvSpPr>
          <p:cNvPr id="6" name="Footer Placeholder 5">
            <a:extLst>
              <a:ext uri="{FF2B5EF4-FFF2-40B4-BE49-F238E27FC236}">
                <a16:creationId xmlns:a16="http://schemas.microsoft.com/office/drawing/2014/main" id="{157186C2-5C8E-5158-BB6F-332F84F626EF}"/>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265A820-C13E-CA16-8526-6622CBA9BB55}"/>
              </a:ext>
            </a:extLst>
          </p:cNvPr>
          <p:cNvSpPr>
            <a:spLocks noGrp="1"/>
          </p:cNvSpPr>
          <p:nvPr>
            <p:ph type="sldNum" sz="quarter" idx="12"/>
          </p:nvPr>
        </p:nvSpPr>
        <p:spPr/>
        <p:txBody>
          <a:bodyPr/>
          <a:lstStyle/>
          <a:p>
            <a:fld id="{7EDC8E4D-CD6F-4A43-BCB6-5AE275B6FFDA}" type="slidenum">
              <a:rPr lang="en-IN" smtClean="0"/>
              <a:t>‹#›</a:t>
            </a:fld>
            <a:endParaRPr lang="en-IN"/>
          </a:p>
        </p:txBody>
      </p:sp>
    </p:spTree>
    <p:extLst>
      <p:ext uri="{BB962C8B-B14F-4D97-AF65-F5344CB8AC3E}">
        <p14:creationId xmlns:p14="http://schemas.microsoft.com/office/powerpoint/2010/main" val="2724816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4A911-E881-C977-CB5F-D298E6215D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E70DD395-BD27-405A-14B3-146AD0D355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3482E94-A158-C5BA-3DF6-E49458CEBB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3A876D-CE93-C850-EC2E-552575CB2A8D}"/>
              </a:ext>
            </a:extLst>
          </p:cNvPr>
          <p:cNvSpPr>
            <a:spLocks noGrp="1"/>
          </p:cNvSpPr>
          <p:nvPr>
            <p:ph type="dt" sz="half" idx="10"/>
          </p:nvPr>
        </p:nvSpPr>
        <p:spPr/>
        <p:txBody>
          <a:bodyPr/>
          <a:lstStyle/>
          <a:p>
            <a:fld id="{CB60ED44-25E2-4E83-90FA-CBD9D04BFF9C}" type="datetimeFigureOut">
              <a:rPr lang="en-IN" smtClean="0"/>
              <a:t>28-09-2023</a:t>
            </a:fld>
            <a:endParaRPr lang="en-IN"/>
          </a:p>
        </p:txBody>
      </p:sp>
      <p:sp>
        <p:nvSpPr>
          <p:cNvPr id="6" name="Footer Placeholder 5">
            <a:extLst>
              <a:ext uri="{FF2B5EF4-FFF2-40B4-BE49-F238E27FC236}">
                <a16:creationId xmlns:a16="http://schemas.microsoft.com/office/drawing/2014/main" id="{81EE4F5C-20E8-6766-6FC0-0FB3B20D933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E16191E-A4B8-DA73-F2F1-5B42C64F02A6}"/>
              </a:ext>
            </a:extLst>
          </p:cNvPr>
          <p:cNvSpPr>
            <a:spLocks noGrp="1"/>
          </p:cNvSpPr>
          <p:nvPr>
            <p:ph type="sldNum" sz="quarter" idx="12"/>
          </p:nvPr>
        </p:nvSpPr>
        <p:spPr/>
        <p:txBody>
          <a:bodyPr/>
          <a:lstStyle/>
          <a:p>
            <a:fld id="{7EDC8E4D-CD6F-4A43-BCB6-5AE275B6FFDA}" type="slidenum">
              <a:rPr lang="en-IN" smtClean="0"/>
              <a:t>‹#›</a:t>
            </a:fld>
            <a:endParaRPr lang="en-IN"/>
          </a:p>
        </p:txBody>
      </p:sp>
    </p:spTree>
    <p:extLst>
      <p:ext uri="{BB962C8B-B14F-4D97-AF65-F5344CB8AC3E}">
        <p14:creationId xmlns:p14="http://schemas.microsoft.com/office/powerpoint/2010/main" val="1727736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9E8956-6A4A-7871-B596-4E61536438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E269390-9D2D-1914-3263-1F0F26B78D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73667ED-4345-7E6F-2D06-73856BD37E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60ED44-25E2-4E83-90FA-CBD9D04BFF9C}" type="datetimeFigureOut">
              <a:rPr lang="en-IN" smtClean="0"/>
              <a:t>28-09-2023</a:t>
            </a:fld>
            <a:endParaRPr lang="en-IN"/>
          </a:p>
        </p:txBody>
      </p:sp>
      <p:sp>
        <p:nvSpPr>
          <p:cNvPr id="5" name="Footer Placeholder 4">
            <a:extLst>
              <a:ext uri="{FF2B5EF4-FFF2-40B4-BE49-F238E27FC236}">
                <a16:creationId xmlns:a16="http://schemas.microsoft.com/office/drawing/2014/main" id="{C1AA9563-88D9-516B-B38D-FC28EE9DF2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55B25940-7FFF-F5D2-4770-66EF504109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DC8E4D-CD6F-4A43-BCB6-5AE275B6FFDA}" type="slidenum">
              <a:rPr lang="en-IN" smtClean="0"/>
              <a:t>‹#›</a:t>
            </a:fld>
            <a:endParaRPr lang="en-IN"/>
          </a:p>
        </p:txBody>
      </p:sp>
    </p:spTree>
    <p:extLst>
      <p:ext uri="{BB962C8B-B14F-4D97-AF65-F5344CB8AC3E}">
        <p14:creationId xmlns:p14="http://schemas.microsoft.com/office/powerpoint/2010/main" val="1216808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microsoft.com/office/2014/relationships/chartEx" Target="../charts/chartEx1.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5.png"/><Relationship Id="rId5" Type="http://schemas.microsoft.com/office/2014/relationships/chartEx" Target="../charts/chartEx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2.sv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C3862298-AF85-4572-BED3-52E573EBD4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7BE265E6-D012-42B3-A7DE-C8FEED40DB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24917" y="3131936"/>
            <a:ext cx="1240640" cy="1240638"/>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6EB9A5AE-0A9C-4EB1-9569-A44D89EFC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70306" y="4546924"/>
            <a:ext cx="2369988" cy="2311077"/>
          </a:xfrm>
          <a:custGeom>
            <a:avLst/>
            <a:gdLst>
              <a:gd name="connsiteX0" fmla="*/ 0 w 2369988"/>
              <a:gd name="connsiteY0" fmla="*/ 0 h 2311077"/>
              <a:gd name="connsiteX1" fmla="*/ 1128071 w 2369988"/>
              <a:gd name="connsiteY1" fmla="*/ 0 h 2311077"/>
              <a:gd name="connsiteX2" fmla="*/ 1157716 w 2369988"/>
              <a:gd name="connsiteY2" fmla="*/ 128440 h 2311077"/>
              <a:gd name="connsiteX3" fmla="*/ 2316462 w 2369988"/>
              <a:gd name="connsiteY3" fmla="*/ 2257392 h 2311077"/>
              <a:gd name="connsiteX4" fmla="*/ 2369988 w 2369988"/>
              <a:gd name="connsiteY4" fmla="*/ 2311077 h 2311077"/>
              <a:gd name="connsiteX5" fmla="*/ 957894 w 2369988"/>
              <a:gd name="connsiteY5" fmla="*/ 2311077 h 2311077"/>
              <a:gd name="connsiteX6" fmla="*/ 777804 w 2369988"/>
              <a:gd name="connsiteY6" fmla="*/ 2040997 h 2311077"/>
              <a:gd name="connsiteX7" fmla="*/ 19614 w 2369988"/>
              <a:gd name="connsiteY7" fmla="*/ 109827 h 231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9988" h="2311077">
                <a:moveTo>
                  <a:pt x="0" y="0"/>
                </a:moveTo>
                <a:lnTo>
                  <a:pt x="1128071" y="0"/>
                </a:lnTo>
                <a:lnTo>
                  <a:pt x="1157716" y="128440"/>
                </a:lnTo>
                <a:cubicBezTo>
                  <a:pt x="1365270" y="935139"/>
                  <a:pt x="1769588" y="1662859"/>
                  <a:pt x="2316462" y="2257392"/>
                </a:cubicBezTo>
                <a:lnTo>
                  <a:pt x="2369988" y="2311077"/>
                </a:lnTo>
                <a:lnTo>
                  <a:pt x="957894" y="2311077"/>
                </a:lnTo>
                <a:lnTo>
                  <a:pt x="777804" y="2040997"/>
                </a:lnTo>
                <a:cubicBezTo>
                  <a:pt x="421651" y="1454849"/>
                  <a:pt x="161627" y="803832"/>
                  <a:pt x="19614" y="109827"/>
                </a:cubicBezTo>
                <a:close/>
              </a:path>
            </a:pathLst>
          </a:custGeom>
          <a:solidFill>
            <a:schemeClr val="tx1">
              <a:lumMod val="50000"/>
              <a:lumOff val="5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5BB87D8C-F30E-F92F-0C29-2857C9C66DA7}"/>
              </a:ext>
            </a:extLst>
          </p:cNvPr>
          <p:cNvSpPr txBox="1"/>
          <p:nvPr/>
        </p:nvSpPr>
        <p:spPr>
          <a:xfrm>
            <a:off x="3264834" y="2106115"/>
            <a:ext cx="6145598" cy="2904227"/>
          </a:xfrm>
          <a:prstGeom prst="rect">
            <a:avLst/>
          </a:prstGeom>
          <a:noFill/>
        </p:spPr>
        <p:txBody>
          <a:bodyPr wrap="square">
            <a:spAutoFit/>
          </a:bodyPr>
          <a:lstStyle/>
          <a:p>
            <a:pPr algn="ctr">
              <a:lnSpc>
                <a:spcPct val="90000"/>
              </a:lnSpc>
              <a:spcBef>
                <a:spcPct val="0"/>
              </a:spcBef>
              <a:spcAft>
                <a:spcPts val="600"/>
              </a:spcAft>
            </a:pPr>
            <a:endParaRPr lang="en-US" sz="1800" b="1" kern="1200">
              <a:solidFill>
                <a:schemeClr val="tx1"/>
              </a:solidFill>
              <a:latin typeface="+mn-lt"/>
              <a:ea typeface="+mj-ea"/>
              <a:cs typeface="+mj-cs"/>
            </a:endParaRPr>
          </a:p>
          <a:p>
            <a:pPr algn="ctr">
              <a:spcBef>
                <a:spcPct val="0"/>
              </a:spcBef>
              <a:spcAft>
                <a:spcPts val="600"/>
              </a:spcAft>
            </a:pPr>
            <a:r>
              <a:rPr lang="en-US" sz="8000" b="1" kern="1200">
                <a:solidFill>
                  <a:schemeClr val="tx1"/>
                </a:solidFill>
                <a:latin typeface="+mn-lt"/>
                <a:ea typeface="+mj-ea"/>
                <a:cs typeface="+mj-cs"/>
              </a:rPr>
              <a:t>POWER BI DASHBOARD</a:t>
            </a:r>
            <a:endParaRPr lang="en-US" sz="8000" b="1" dirty="0">
              <a:ea typeface="+mj-ea"/>
              <a:cs typeface="+mj-cs"/>
            </a:endParaRPr>
          </a:p>
        </p:txBody>
      </p:sp>
      <p:sp>
        <p:nvSpPr>
          <p:cNvPr id="9" name="TextBox 8">
            <a:extLst>
              <a:ext uri="{FF2B5EF4-FFF2-40B4-BE49-F238E27FC236}">
                <a16:creationId xmlns:a16="http://schemas.microsoft.com/office/drawing/2014/main" id="{2AABC50A-3973-1AFB-BD76-4F8C89F63EAF}"/>
              </a:ext>
            </a:extLst>
          </p:cNvPr>
          <p:cNvSpPr txBox="1"/>
          <p:nvPr/>
        </p:nvSpPr>
        <p:spPr>
          <a:xfrm>
            <a:off x="3264834" y="5010343"/>
            <a:ext cx="6145598" cy="713645"/>
          </a:xfrm>
          <a:prstGeom prst="rect">
            <a:avLst/>
          </a:prstGeom>
          <a:noFill/>
        </p:spPr>
        <p:txBody>
          <a:bodyPr wrap="square">
            <a:spAutoFit/>
          </a:bodyPr>
          <a:lstStyle/>
          <a:p>
            <a:pPr algn="ctr">
              <a:spcBef>
                <a:spcPct val="0"/>
              </a:spcBef>
              <a:spcAft>
                <a:spcPts val="600"/>
              </a:spcAft>
            </a:pPr>
            <a:r>
              <a:rPr lang="en-US" sz="4000" b="1" kern="1200">
                <a:solidFill>
                  <a:schemeClr val="accent1">
                    <a:lumMod val="75000"/>
                  </a:schemeClr>
                </a:solidFill>
                <a:latin typeface="+mn-lt"/>
                <a:ea typeface="+mj-ea"/>
                <a:cs typeface="+mj-cs"/>
              </a:rPr>
              <a:t>CASE STUDY</a:t>
            </a:r>
            <a:endParaRPr lang="en-US" sz="4000" b="1" dirty="0">
              <a:solidFill>
                <a:schemeClr val="accent1">
                  <a:lumMod val="75000"/>
                </a:schemeClr>
              </a:solidFill>
              <a:ea typeface="+mj-ea"/>
              <a:cs typeface="+mj-cs"/>
            </a:endParaRPr>
          </a:p>
        </p:txBody>
      </p:sp>
      <p:pic>
        <p:nvPicPr>
          <p:cNvPr id="11" name="Picture 10" descr="A black background with a letter t&#10;&#10;Description automatically generated">
            <a:extLst>
              <a:ext uri="{FF2B5EF4-FFF2-40B4-BE49-F238E27FC236}">
                <a16:creationId xmlns:a16="http://schemas.microsoft.com/office/drawing/2014/main" id="{B3A27B3B-81CE-1356-9776-7CCD18F3A93B}"/>
              </a:ext>
            </a:extLst>
          </p:cNvPr>
          <p:cNvPicPr>
            <a:picLocks noChangeAspect="1"/>
          </p:cNvPicPr>
          <p:nvPr/>
        </p:nvPicPr>
        <p:blipFill rotWithShape="1">
          <a:blip r:embed="rId2">
            <a:extLst>
              <a:ext uri="{28A0092B-C50C-407E-A947-70E740481C1C}">
                <a14:useLocalDpi xmlns:a14="http://schemas.microsoft.com/office/drawing/2010/main" val="0"/>
              </a:ext>
            </a:extLst>
          </a:blip>
          <a:srcRect r="54533"/>
          <a:stretch/>
        </p:blipFill>
        <p:spPr>
          <a:xfrm>
            <a:off x="5207570" y="796388"/>
            <a:ext cx="2046367" cy="1841228"/>
          </a:xfrm>
          <a:prstGeom prst="rect">
            <a:avLst/>
          </a:prstGeom>
        </p:spPr>
      </p:pic>
    </p:spTree>
    <p:extLst>
      <p:ext uri="{BB962C8B-B14F-4D97-AF65-F5344CB8AC3E}">
        <p14:creationId xmlns:p14="http://schemas.microsoft.com/office/powerpoint/2010/main" val="205362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E46BB54F-B8BE-ADDF-88E8-40FD225C96E1}"/>
              </a:ext>
            </a:extLst>
          </p:cNvPr>
          <p:cNvSpPr txBox="1"/>
          <p:nvPr/>
        </p:nvSpPr>
        <p:spPr>
          <a:xfrm>
            <a:off x="317931" y="1494866"/>
            <a:ext cx="2906833" cy="661055"/>
          </a:xfrm>
          <a:prstGeom prst="rect">
            <a:avLst/>
          </a:prstGeom>
        </p:spPr>
        <p:txBody>
          <a:bodyPr vert="horz" lIns="91440" tIns="45720" rIns="91440" bIns="45720" rtlCol="0" anchor="t">
            <a:normAutofit/>
          </a:bodyPr>
          <a:lstStyle/>
          <a:p>
            <a:pPr>
              <a:spcAft>
                <a:spcPts val="600"/>
              </a:spcAft>
            </a:pPr>
            <a:r>
              <a:rPr lang="en-US" sz="2500" b="1" i="0" u="none" strike="noStrike" dirty="0">
                <a:effectLst/>
              </a:rPr>
              <a:t>About Client</a:t>
            </a:r>
            <a:r>
              <a:rPr lang="en-US" sz="3500" b="1" i="0" u="none" strike="noStrike" dirty="0">
                <a:effectLst/>
              </a:rPr>
              <a:t>:</a:t>
            </a:r>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8D1493B-407A-B30C-04C6-BD58696F117A}"/>
              </a:ext>
            </a:extLst>
          </p:cNvPr>
          <p:cNvSpPr txBox="1"/>
          <p:nvPr/>
        </p:nvSpPr>
        <p:spPr>
          <a:xfrm>
            <a:off x="317931" y="2174569"/>
            <a:ext cx="7487940" cy="3188565"/>
          </a:xfrm>
          <a:prstGeom prst="rect">
            <a:avLst/>
          </a:prstGeom>
          <a:noFill/>
        </p:spPr>
        <p:txBody>
          <a:bodyPr wrap="square">
            <a:spAutoFit/>
          </a:bodyPr>
          <a:lstStyle/>
          <a:p>
            <a:pPr indent="-228600">
              <a:lnSpc>
                <a:spcPct val="90000"/>
              </a:lnSpc>
              <a:spcAft>
                <a:spcPts val="600"/>
              </a:spcAft>
              <a:buFont typeface="Arial" panose="020B0604020202020204" pitchFamily="34" charset="0"/>
              <a:buChar char="•"/>
            </a:pPr>
            <a:endParaRPr lang="en-US" sz="1800" dirty="0"/>
          </a:p>
          <a:p>
            <a:pPr>
              <a:spcAft>
                <a:spcPts val="600"/>
              </a:spcAft>
            </a:pPr>
            <a:r>
              <a:rPr lang="en-US" sz="1800" b="0" i="0" u="none" strike="noStrike" dirty="0">
                <a:effectLst/>
              </a:rPr>
              <a:t>Founded in 2014, and located in </a:t>
            </a:r>
            <a:r>
              <a:rPr lang="en-US" sz="1800" b="0" i="0" u="none" strike="noStrike" dirty="0" err="1">
                <a:effectLst/>
              </a:rPr>
              <a:t>australia</a:t>
            </a:r>
            <a:r>
              <a:rPr lang="en-US" sz="1800" b="0" i="0" u="none" strike="noStrike" dirty="0">
                <a:effectLst/>
              </a:rPr>
              <a:t>, this agency specializes in </a:t>
            </a:r>
            <a:r>
              <a:rPr lang="en-US" sz="1800" b="0" i="0" u="none" strike="noStrike" dirty="0" err="1">
                <a:effectLst/>
              </a:rPr>
              <a:t>seo</a:t>
            </a:r>
            <a:r>
              <a:rPr lang="en-US" sz="1800" b="0" i="0" u="none" strike="noStrike" dirty="0">
                <a:effectLst/>
              </a:rPr>
              <a:t>, paid media, and website design &amp; development services. The agency has worked with well-recognized client names such as </a:t>
            </a:r>
            <a:r>
              <a:rPr lang="en-US" sz="1800" b="0" i="0" u="none" strike="noStrike" dirty="0" err="1">
                <a:effectLst/>
              </a:rPr>
              <a:t>mazda</a:t>
            </a:r>
            <a:r>
              <a:rPr lang="en-US" sz="1800" b="0" i="0" u="none" strike="noStrike" dirty="0">
                <a:effectLst/>
              </a:rPr>
              <a:t>, true north, </a:t>
            </a:r>
            <a:r>
              <a:rPr lang="en-US" sz="1800" b="0" i="0" u="none" strike="noStrike" dirty="0" err="1">
                <a:effectLst/>
              </a:rPr>
              <a:t>subaru</a:t>
            </a:r>
            <a:r>
              <a:rPr lang="en-US" sz="1800" b="0" i="0" u="none" strike="noStrike" dirty="0">
                <a:effectLst/>
              </a:rPr>
              <a:t>, benefit cosmetics, and APM, and has broad experience working across the home services, technology, healthcare, and hospitality industries. With over 200 clients, the agency’s revenue model is structured on 87% retainers. The team of 80 operates on a hybrid model with half based in </a:t>
            </a:r>
            <a:r>
              <a:rPr lang="en-US" sz="1800" b="0" i="0" u="none" strike="noStrike" dirty="0" err="1">
                <a:effectLst/>
              </a:rPr>
              <a:t>australia</a:t>
            </a:r>
            <a:r>
              <a:rPr lang="en-US" sz="1800" b="0" i="0" u="none" strike="noStrike" dirty="0">
                <a:effectLst/>
              </a:rPr>
              <a:t> and the remaining members working remotely across </a:t>
            </a:r>
            <a:r>
              <a:rPr lang="en-US" sz="1800" b="0" i="0" u="none" strike="noStrike" dirty="0" err="1">
                <a:effectLst/>
              </a:rPr>
              <a:t>india</a:t>
            </a:r>
            <a:r>
              <a:rPr lang="en-US" sz="1800" b="0" i="0" u="none" strike="noStrike" dirty="0">
                <a:effectLst/>
              </a:rPr>
              <a:t> and the </a:t>
            </a:r>
            <a:r>
              <a:rPr lang="en-US" sz="1800" b="0" i="0" u="none" strike="noStrike" dirty="0" err="1">
                <a:effectLst/>
              </a:rPr>
              <a:t>philippines</a:t>
            </a:r>
            <a:r>
              <a:rPr lang="en-US" sz="1800" b="0" i="0" u="none" strike="noStrike" dirty="0">
                <a:effectLst/>
              </a:rPr>
              <a:t>. The founder is excited to help the agency into its next chapter of growth and to build on the strong foundation of systems, processes, and talent.</a:t>
            </a:r>
            <a:endParaRPr lang="en-US" sz="1800" dirty="0"/>
          </a:p>
        </p:txBody>
      </p:sp>
      <p:pic>
        <p:nvPicPr>
          <p:cNvPr id="8" name="Picture 7" descr="A blue and purple logo&#10;&#10;Description automatically generated">
            <a:extLst>
              <a:ext uri="{FF2B5EF4-FFF2-40B4-BE49-F238E27FC236}">
                <a16:creationId xmlns:a16="http://schemas.microsoft.com/office/drawing/2014/main" id="{92696245-3600-4E2B-7991-D5D03692EB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38034"/>
            <a:ext cx="1524003" cy="553213"/>
          </a:xfrm>
          <a:prstGeom prst="rect">
            <a:avLst/>
          </a:prstGeom>
        </p:spPr>
      </p:pic>
      <p:graphicFrame>
        <p:nvGraphicFramePr>
          <p:cNvPr id="23" name="Chart 22">
            <a:extLst>
              <a:ext uri="{FF2B5EF4-FFF2-40B4-BE49-F238E27FC236}">
                <a16:creationId xmlns:a16="http://schemas.microsoft.com/office/drawing/2014/main" id="{67C4343D-E134-130A-36BB-BB235F6FBF49}"/>
              </a:ext>
            </a:extLst>
          </p:cNvPr>
          <p:cNvGraphicFramePr/>
          <p:nvPr>
            <p:extLst>
              <p:ext uri="{D42A27DB-BD31-4B8C-83A1-F6EECF244321}">
                <p14:modId xmlns:p14="http://schemas.microsoft.com/office/powerpoint/2010/main" val="169514775"/>
              </p:ext>
            </p:extLst>
          </p:nvPr>
        </p:nvGraphicFramePr>
        <p:xfrm>
          <a:off x="7374297" y="65916"/>
          <a:ext cx="4817703" cy="3211802"/>
        </p:xfrm>
        <a:graphic>
          <a:graphicData uri="http://schemas.openxmlformats.org/drawingml/2006/chart">
            <c:chart xmlns:c="http://schemas.openxmlformats.org/drawingml/2006/chart" xmlns:r="http://schemas.openxmlformats.org/officeDocument/2006/relationships" r:id="rId4"/>
          </a:graphicData>
        </a:graphic>
      </p:graphicFrame>
      <mc:AlternateContent xmlns:mc="http://schemas.openxmlformats.org/markup-compatibility/2006">
        <mc:Choice xmlns:cx1="http://schemas.microsoft.com/office/drawing/2015/9/8/chartex" Requires="cx1">
          <p:graphicFrame>
            <p:nvGraphicFramePr>
              <p:cNvPr id="3" name="Chart 2">
                <a:extLst>
                  <a:ext uri="{FF2B5EF4-FFF2-40B4-BE49-F238E27FC236}">
                    <a16:creationId xmlns:a16="http://schemas.microsoft.com/office/drawing/2014/main" id="{ACC9EB0C-7BCF-BE82-5F22-A4060C4AA103}"/>
                  </a:ext>
                </a:extLst>
              </p:cNvPr>
              <p:cNvGraphicFramePr/>
              <p:nvPr>
                <p:extLst>
                  <p:ext uri="{D42A27DB-BD31-4B8C-83A1-F6EECF244321}">
                    <p14:modId xmlns:p14="http://schemas.microsoft.com/office/powerpoint/2010/main" val="2833002745"/>
                  </p:ext>
                </p:extLst>
              </p:nvPr>
            </p:nvGraphicFramePr>
            <p:xfrm>
              <a:off x="-432420" y="886934"/>
              <a:ext cx="8128000" cy="5418667"/>
            </p:xfrm>
            <a:graphic>
              <a:graphicData uri="http://schemas.microsoft.com/office/drawing/2014/chartex">
                <cx:chart xmlns:cx="http://schemas.microsoft.com/office/drawing/2014/chartex" xmlns:r="http://schemas.openxmlformats.org/officeDocument/2006/relationships" r:id="rId5"/>
              </a:graphicData>
            </a:graphic>
          </p:graphicFrame>
        </mc:Choice>
        <mc:Fallback>
          <p:pic>
            <p:nvPicPr>
              <p:cNvPr id="3" name="Chart 2">
                <a:extLst>
                  <a:ext uri="{FF2B5EF4-FFF2-40B4-BE49-F238E27FC236}">
                    <a16:creationId xmlns:a16="http://schemas.microsoft.com/office/drawing/2014/main" id="{ACC9EB0C-7BCF-BE82-5F22-A4060C4AA103}"/>
                  </a:ext>
                </a:extLst>
              </p:cNvPr>
              <p:cNvPicPr>
                <a:picLocks noGrp="1" noRot="1" noChangeAspect="1" noMove="1" noResize="1" noEditPoints="1" noAdjustHandles="1" noChangeArrowheads="1" noChangeShapeType="1"/>
              </p:cNvPicPr>
              <p:nvPr/>
            </p:nvPicPr>
            <p:blipFill>
              <a:blip r:embed="rId6"/>
              <a:stretch>
                <a:fillRect/>
              </a:stretch>
            </p:blipFill>
            <p:spPr>
              <a:xfrm>
                <a:off x="-432420" y="886934"/>
                <a:ext cx="8128000" cy="5418667"/>
              </a:xfrm>
              <a:prstGeom prst="rect">
                <a:avLst/>
              </a:prstGeom>
            </p:spPr>
          </p:pic>
        </mc:Fallback>
      </mc:AlternateContent>
    </p:spTree>
    <p:extLst>
      <p:ext uri="{BB962C8B-B14F-4D97-AF65-F5344CB8AC3E}">
        <p14:creationId xmlns:p14="http://schemas.microsoft.com/office/powerpoint/2010/main" val="1694128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B6AE87-3EF2-F41F-E746-6B283C683433}"/>
              </a:ext>
            </a:extLst>
          </p:cNvPr>
          <p:cNvSpPr txBox="1"/>
          <p:nvPr/>
        </p:nvSpPr>
        <p:spPr>
          <a:xfrm>
            <a:off x="429443" y="835786"/>
            <a:ext cx="2906833" cy="661055"/>
          </a:xfrm>
          <a:prstGeom prst="rect">
            <a:avLst/>
          </a:prstGeom>
        </p:spPr>
        <p:txBody>
          <a:bodyPr vert="horz" lIns="91440" tIns="45720" rIns="91440" bIns="45720" rtlCol="0" anchor="t">
            <a:normAutofit/>
          </a:bodyPr>
          <a:lstStyle/>
          <a:p>
            <a:pPr>
              <a:spcAft>
                <a:spcPts val="600"/>
              </a:spcAft>
            </a:pPr>
            <a:r>
              <a:rPr lang="en-US" sz="2500" b="1" i="0" u="none" strike="noStrike" dirty="0">
                <a:effectLst/>
              </a:rPr>
              <a:t>About Client</a:t>
            </a:r>
            <a:r>
              <a:rPr lang="en-US" sz="3500" b="1" i="0" u="none" strike="noStrike" dirty="0">
                <a:effectLst/>
              </a:rPr>
              <a:t>:</a:t>
            </a:r>
          </a:p>
        </p:txBody>
      </p:sp>
      <p:sp>
        <p:nvSpPr>
          <p:cNvPr id="3" name="TextBox 2">
            <a:extLst>
              <a:ext uri="{FF2B5EF4-FFF2-40B4-BE49-F238E27FC236}">
                <a16:creationId xmlns:a16="http://schemas.microsoft.com/office/drawing/2014/main" id="{3E4DAEC0-C74E-8DFF-2741-84FCA16810FE}"/>
              </a:ext>
            </a:extLst>
          </p:cNvPr>
          <p:cNvSpPr txBox="1"/>
          <p:nvPr/>
        </p:nvSpPr>
        <p:spPr>
          <a:xfrm>
            <a:off x="429443" y="1135479"/>
            <a:ext cx="7387562" cy="2086725"/>
          </a:xfrm>
          <a:prstGeom prst="rect">
            <a:avLst/>
          </a:prstGeom>
          <a:noFill/>
        </p:spPr>
        <p:txBody>
          <a:bodyPr wrap="square">
            <a:spAutoFit/>
          </a:bodyPr>
          <a:lstStyle/>
          <a:p>
            <a:pPr indent="-228600">
              <a:lnSpc>
                <a:spcPct val="90000"/>
              </a:lnSpc>
              <a:spcAft>
                <a:spcPts val="600"/>
              </a:spcAft>
              <a:buFont typeface="Arial" panose="020B0604020202020204" pitchFamily="34" charset="0"/>
              <a:buChar char="•"/>
            </a:pPr>
            <a:endParaRPr lang="en-US" sz="1400" dirty="0"/>
          </a:p>
          <a:p>
            <a:pPr>
              <a:spcAft>
                <a:spcPts val="600"/>
              </a:spcAft>
            </a:pPr>
            <a:r>
              <a:rPr lang="en-US" sz="1400" b="0" i="0" u="none" strike="noStrike" dirty="0">
                <a:effectLst/>
              </a:rPr>
              <a:t>Founded in 2014, and located in </a:t>
            </a:r>
            <a:r>
              <a:rPr lang="en-US" sz="1400" b="0" i="0" u="none" strike="noStrike" dirty="0" err="1">
                <a:effectLst/>
              </a:rPr>
              <a:t>australia</a:t>
            </a:r>
            <a:r>
              <a:rPr lang="en-US" sz="1400" b="0" i="0" u="none" strike="noStrike" dirty="0">
                <a:effectLst/>
              </a:rPr>
              <a:t>, this agency specializes in </a:t>
            </a:r>
            <a:r>
              <a:rPr lang="en-US" sz="1400" b="0" i="0" u="none" strike="noStrike" dirty="0" err="1">
                <a:effectLst/>
              </a:rPr>
              <a:t>seo</a:t>
            </a:r>
            <a:r>
              <a:rPr lang="en-US" sz="1400" b="0" i="0" u="none" strike="noStrike" dirty="0">
                <a:effectLst/>
              </a:rPr>
              <a:t>, paid media, and website design &amp; development services. The agency has worked with well-recognized client names such as </a:t>
            </a:r>
            <a:r>
              <a:rPr lang="en-US" sz="1400" b="0" i="0" u="none" strike="noStrike" dirty="0" err="1">
                <a:effectLst/>
              </a:rPr>
              <a:t>mazda</a:t>
            </a:r>
            <a:r>
              <a:rPr lang="en-US" sz="1400" b="0" i="0" u="none" strike="noStrike" dirty="0">
                <a:effectLst/>
              </a:rPr>
              <a:t>, true north, </a:t>
            </a:r>
            <a:r>
              <a:rPr lang="en-US" sz="1400" b="0" i="0" u="none" strike="noStrike" dirty="0" err="1">
                <a:effectLst/>
              </a:rPr>
              <a:t>subaru</a:t>
            </a:r>
            <a:r>
              <a:rPr lang="en-US" sz="1400" b="0" i="0" u="none" strike="noStrike" dirty="0">
                <a:effectLst/>
              </a:rPr>
              <a:t>, benefit cosmetics, and APM, and has broad experience working across the home services, technology, healthcare, and hospitality industries. With over 200 clients, the agency’s revenue model is structured on 87% retainers. The team of 80 operates on a hybrid model with half based in </a:t>
            </a:r>
            <a:r>
              <a:rPr lang="en-US" sz="1400" b="0" i="0" u="none" strike="noStrike" dirty="0" err="1">
                <a:effectLst/>
              </a:rPr>
              <a:t>australia</a:t>
            </a:r>
            <a:r>
              <a:rPr lang="en-US" sz="1400" b="0" i="0" u="none" strike="noStrike" dirty="0">
                <a:effectLst/>
              </a:rPr>
              <a:t> and the remaining members working remotely across India and the </a:t>
            </a:r>
            <a:r>
              <a:rPr lang="en-US" sz="1400" b="0" i="0" u="none" strike="noStrike" dirty="0" err="1">
                <a:effectLst/>
              </a:rPr>
              <a:t>philippines</a:t>
            </a:r>
            <a:r>
              <a:rPr lang="en-US" sz="1400" b="0" i="0" u="none" strike="noStrike" dirty="0">
                <a:effectLst/>
              </a:rPr>
              <a:t>. The founder is excited to help the agency into its next chapter of growth and to build on the strong foundation of systems, processes, and talent.</a:t>
            </a:r>
            <a:endParaRPr lang="en-US" sz="1400" dirty="0"/>
          </a:p>
        </p:txBody>
      </p:sp>
      <p:pic>
        <p:nvPicPr>
          <p:cNvPr id="4" name="Picture 3" descr="A blue and purple logo&#10;&#10;Description automatically generated">
            <a:extLst>
              <a:ext uri="{FF2B5EF4-FFF2-40B4-BE49-F238E27FC236}">
                <a16:creationId xmlns:a16="http://schemas.microsoft.com/office/drawing/2014/main" id="{58074AC7-E832-7ACC-D4C7-5025F98811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38034"/>
            <a:ext cx="1524003" cy="553213"/>
          </a:xfrm>
          <a:prstGeom prst="rect">
            <a:avLst/>
          </a:prstGeom>
        </p:spPr>
      </p:pic>
      <p:graphicFrame>
        <p:nvGraphicFramePr>
          <p:cNvPr id="5" name="Chart 4">
            <a:extLst>
              <a:ext uri="{FF2B5EF4-FFF2-40B4-BE49-F238E27FC236}">
                <a16:creationId xmlns:a16="http://schemas.microsoft.com/office/drawing/2014/main" id="{A3B92269-36EF-A8B6-6C13-79AEB86EA4F2}"/>
              </a:ext>
            </a:extLst>
          </p:cNvPr>
          <p:cNvGraphicFramePr/>
          <p:nvPr>
            <p:extLst>
              <p:ext uri="{D42A27DB-BD31-4B8C-83A1-F6EECF244321}">
                <p14:modId xmlns:p14="http://schemas.microsoft.com/office/powerpoint/2010/main" val="2055963888"/>
              </p:ext>
            </p:extLst>
          </p:nvPr>
        </p:nvGraphicFramePr>
        <p:xfrm>
          <a:off x="7378367" y="385230"/>
          <a:ext cx="4817703" cy="3211802"/>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8" descr="A blue and white gauge&#10;&#10;Description automatically generated">
            <a:extLst>
              <a:ext uri="{FF2B5EF4-FFF2-40B4-BE49-F238E27FC236}">
                <a16:creationId xmlns:a16="http://schemas.microsoft.com/office/drawing/2014/main" id="{D83EB92A-BA3E-087A-8B5E-3B0DDC51D4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65217" y="4479444"/>
            <a:ext cx="2046114" cy="1025860"/>
          </a:xfrm>
          <a:prstGeom prst="rect">
            <a:avLst/>
          </a:prstGeom>
        </p:spPr>
      </p:pic>
      <p:sp>
        <p:nvSpPr>
          <p:cNvPr id="10" name="TextBox 9">
            <a:extLst>
              <a:ext uri="{FF2B5EF4-FFF2-40B4-BE49-F238E27FC236}">
                <a16:creationId xmlns:a16="http://schemas.microsoft.com/office/drawing/2014/main" id="{9BF2C6BA-18BC-E6F5-79F9-6376CDCA20F0}"/>
              </a:ext>
            </a:extLst>
          </p:cNvPr>
          <p:cNvSpPr txBox="1"/>
          <p:nvPr/>
        </p:nvSpPr>
        <p:spPr>
          <a:xfrm>
            <a:off x="8541831" y="4070195"/>
            <a:ext cx="2642839" cy="369332"/>
          </a:xfrm>
          <a:prstGeom prst="rect">
            <a:avLst/>
          </a:prstGeom>
          <a:noFill/>
        </p:spPr>
        <p:txBody>
          <a:bodyPr wrap="square" rtlCol="0">
            <a:spAutoFit/>
          </a:bodyPr>
          <a:lstStyle/>
          <a:p>
            <a:pPr algn="ctr"/>
            <a:r>
              <a:rPr lang="en-GB" dirty="0"/>
              <a:t>Team Members</a:t>
            </a:r>
            <a:endParaRPr lang="en-IN" dirty="0"/>
          </a:p>
        </p:txBody>
      </p:sp>
      <p:sp>
        <p:nvSpPr>
          <p:cNvPr id="11" name="TextBox 10">
            <a:extLst>
              <a:ext uri="{FF2B5EF4-FFF2-40B4-BE49-F238E27FC236}">
                <a16:creationId xmlns:a16="http://schemas.microsoft.com/office/drawing/2014/main" id="{5B8B1C5B-AEAB-518A-7BE9-BD2A7FB0A4C9}"/>
              </a:ext>
            </a:extLst>
          </p:cNvPr>
          <p:cNvSpPr txBox="1"/>
          <p:nvPr/>
        </p:nvSpPr>
        <p:spPr>
          <a:xfrm>
            <a:off x="8694229" y="5516137"/>
            <a:ext cx="672792" cy="276999"/>
          </a:xfrm>
          <a:prstGeom prst="rect">
            <a:avLst/>
          </a:prstGeom>
          <a:noFill/>
        </p:spPr>
        <p:txBody>
          <a:bodyPr wrap="square" rtlCol="0">
            <a:spAutoFit/>
          </a:bodyPr>
          <a:lstStyle/>
          <a:p>
            <a:pPr algn="ctr"/>
            <a:r>
              <a:rPr lang="en-GB" sz="1200" dirty="0"/>
              <a:t>0</a:t>
            </a:r>
            <a:endParaRPr lang="en-IN" sz="1200" dirty="0"/>
          </a:p>
        </p:txBody>
      </p:sp>
      <p:sp>
        <p:nvSpPr>
          <p:cNvPr id="12" name="TextBox 11">
            <a:extLst>
              <a:ext uri="{FF2B5EF4-FFF2-40B4-BE49-F238E27FC236}">
                <a16:creationId xmlns:a16="http://schemas.microsoft.com/office/drawing/2014/main" id="{FDAAD216-952C-C206-A0CB-9B4E2CADC61E}"/>
              </a:ext>
            </a:extLst>
          </p:cNvPr>
          <p:cNvSpPr txBox="1"/>
          <p:nvPr/>
        </p:nvSpPr>
        <p:spPr>
          <a:xfrm>
            <a:off x="10430098" y="5523571"/>
            <a:ext cx="672792" cy="276999"/>
          </a:xfrm>
          <a:prstGeom prst="rect">
            <a:avLst/>
          </a:prstGeom>
          <a:noFill/>
        </p:spPr>
        <p:txBody>
          <a:bodyPr wrap="square" rtlCol="0">
            <a:spAutoFit/>
          </a:bodyPr>
          <a:lstStyle/>
          <a:p>
            <a:pPr algn="ctr"/>
            <a:r>
              <a:rPr lang="en-GB" sz="1200" dirty="0"/>
              <a:t>100</a:t>
            </a:r>
            <a:endParaRPr lang="en-IN" sz="1200" dirty="0"/>
          </a:p>
        </p:txBody>
      </p:sp>
      <p:sp>
        <p:nvSpPr>
          <p:cNvPr id="13" name="TextBox 12">
            <a:extLst>
              <a:ext uri="{FF2B5EF4-FFF2-40B4-BE49-F238E27FC236}">
                <a16:creationId xmlns:a16="http://schemas.microsoft.com/office/drawing/2014/main" id="{A6CD2B9F-B27B-64D0-3F26-586069C5B853}"/>
              </a:ext>
            </a:extLst>
          </p:cNvPr>
          <p:cNvSpPr txBox="1"/>
          <p:nvPr/>
        </p:nvSpPr>
        <p:spPr>
          <a:xfrm>
            <a:off x="9590038" y="5330283"/>
            <a:ext cx="672792" cy="523220"/>
          </a:xfrm>
          <a:prstGeom prst="rect">
            <a:avLst/>
          </a:prstGeom>
          <a:noFill/>
        </p:spPr>
        <p:txBody>
          <a:bodyPr wrap="square" rtlCol="0">
            <a:spAutoFit/>
          </a:bodyPr>
          <a:lstStyle/>
          <a:p>
            <a:pPr algn="ctr"/>
            <a:r>
              <a:rPr lang="en-GB" sz="2800" b="1" dirty="0"/>
              <a:t>83</a:t>
            </a:r>
            <a:endParaRPr lang="en-IN" sz="2800" b="1" dirty="0"/>
          </a:p>
        </p:txBody>
      </p:sp>
      <p:cxnSp>
        <p:nvCxnSpPr>
          <p:cNvPr id="15" name="Straight Connector 14">
            <a:extLst>
              <a:ext uri="{FF2B5EF4-FFF2-40B4-BE49-F238E27FC236}">
                <a16:creationId xmlns:a16="http://schemas.microsoft.com/office/drawing/2014/main" id="{4F174C1E-9E74-0501-7A35-61945DAF8C29}"/>
              </a:ext>
            </a:extLst>
          </p:cNvPr>
          <p:cNvCxnSpPr/>
          <p:nvPr/>
        </p:nvCxnSpPr>
        <p:spPr>
          <a:xfrm>
            <a:off x="8619891" y="3735659"/>
            <a:ext cx="3055434"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cx1="http://schemas.microsoft.com/office/drawing/2015/9/8/chartex" Requires="cx1">
          <p:graphicFrame>
            <p:nvGraphicFramePr>
              <p:cNvPr id="6" name="Chart 5">
                <a:extLst>
                  <a:ext uri="{FF2B5EF4-FFF2-40B4-BE49-F238E27FC236}">
                    <a16:creationId xmlns:a16="http://schemas.microsoft.com/office/drawing/2014/main" id="{06F997AA-5B69-A9DD-348A-7BFE4A33EBE0}"/>
                  </a:ext>
                </a:extLst>
              </p:cNvPr>
              <p:cNvGraphicFramePr/>
              <p:nvPr>
                <p:extLst>
                  <p:ext uri="{D42A27DB-BD31-4B8C-83A1-F6EECF244321}">
                    <p14:modId xmlns:p14="http://schemas.microsoft.com/office/powerpoint/2010/main" val="2913610687"/>
                  </p:ext>
                </p:extLst>
              </p:nvPr>
            </p:nvGraphicFramePr>
            <p:xfrm>
              <a:off x="391885" y="3312775"/>
              <a:ext cx="7208323" cy="3016579"/>
            </p:xfrm>
            <a:graphic>
              <a:graphicData uri="http://schemas.microsoft.com/office/drawing/2014/chartex">
                <cx:chart xmlns:cx="http://schemas.microsoft.com/office/drawing/2014/chartex" xmlns:r="http://schemas.openxmlformats.org/officeDocument/2006/relationships" r:id="rId5"/>
              </a:graphicData>
            </a:graphic>
          </p:graphicFrame>
        </mc:Choice>
        <mc:Fallback>
          <p:pic>
            <p:nvPicPr>
              <p:cNvPr id="6" name="Chart 5">
                <a:extLst>
                  <a:ext uri="{FF2B5EF4-FFF2-40B4-BE49-F238E27FC236}">
                    <a16:creationId xmlns:a16="http://schemas.microsoft.com/office/drawing/2014/main" id="{06F997AA-5B69-A9DD-348A-7BFE4A33EBE0}"/>
                  </a:ext>
                </a:extLst>
              </p:cNvPr>
              <p:cNvPicPr>
                <a:picLocks noGrp="1" noRot="1" noChangeAspect="1" noMove="1" noResize="1" noEditPoints="1" noAdjustHandles="1" noChangeArrowheads="1" noChangeShapeType="1"/>
              </p:cNvPicPr>
              <p:nvPr/>
            </p:nvPicPr>
            <p:blipFill>
              <a:blip r:embed="rId6"/>
              <a:stretch>
                <a:fillRect/>
              </a:stretch>
            </p:blipFill>
            <p:spPr>
              <a:xfrm>
                <a:off x="391885" y="3312775"/>
                <a:ext cx="7208323" cy="3016579"/>
              </a:xfrm>
              <a:prstGeom prst="rect">
                <a:avLst/>
              </a:prstGeom>
            </p:spPr>
          </p:pic>
        </mc:Fallback>
      </mc:AlternateContent>
    </p:spTree>
    <p:extLst>
      <p:ext uri="{BB962C8B-B14F-4D97-AF65-F5344CB8AC3E}">
        <p14:creationId xmlns:p14="http://schemas.microsoft.com/office/powerpoint/2010/main" val="2148221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2757B3FD-19EA-A639-F5C3-372313603D8C}"/>
              </a:ext>
            </a:extLst>
          </p:cNvPr>
          <p:cNvSpPr txBox="1"/>
          <p:nvPr/>
        </p:nvSpPr>
        <p:spPr>
          <a:xfrm>
            <a:off x="4389670" y="542528"/>
            <a:ext cx="7614206" cy="3197464"/>
          </a:xfrm>
          <a:prstGeom prst="rect">
            <a:avLst/>
          </a:prstGeom>
        </p:spPr>
        <p:txBody>
          <a:bodyPr vert="horz" lIns="91440" tIns="45720" rIns="91440" bIns="45720" rtlCol="0" anchor="t">
            <a:noAutofit/>
          </a:bodyPr>
          <a:lstStyle/>
          <a:p>
            <a:pPr>
              <a:spcAft>
                <a:spcPts val="600"/>
              </a:spcAft>
            </a:pPr>
            <a:r>
              <a:rPr lang="en-US" sz="2500" b="1" i="0" u="none" strike="noStrike" dirty="0">
                <a:effectLst/>
              </a:rPr>
              <a:t>Other Details:</a:t>
            </a:r>
          </a:p>
          <a:p>
            <a:pPr indent="-228600">
              <a:spcAft>
                <a:spcPts val="600"/>
              </a:spcAft>
              <a:buFont typeface="Arial" panose="020B0604020202020204" pitchFamily="34" charset="0"/>
              <a:buChar char="•"/>
            </a:pPr>
            <a:endParaRPr lang="en-US" b="1" i="0" u="none" strike="noStrike" dirty="0">
              <a:effectLst/>
            </a:endParaRPr>
          </a:p>
          <a:p>
            <a:pPr indent="-228600">
              <a:spcAft>
                <a:spcPts val="600"/>
              </a:spcAft>
              <a:buFont typeface="Arial" panose="020B0604020202020204" pitchFamily="34" charset="0"/>
              <a:buChar char="•"/>
            </a:pPr>
            <a:r>
              <a:rPr lang="en-US" b="1" i="0" u="none" strike="noStrike" dirty="0">
                <a:effectLst/>
              </a:rPr>
              <a:t>Industry Reputation:</a:t>
            </a:r>
            <a:r>
              <a:rPr lang="en-US" b="0" i="0" u="none" strike="noStrike" dirty="0">
                <a:effectLst/>
              </a:rPr>
              <a:t> The agency has helped hundreds of businesses grow their brand through their innovative digital marketing, web and branding solutions. They work closely with 274 clients that span a variety of industries, and it’s this diverse revenue base that speaks to the excellence of their work and has contributed to their consistent growth and impressive number of 5-star reviews on Google.</a:t>
            </a:r>
          </a:p>
          <a:p>
            <a:pPr indent="-228600">
              <a:spcAft>
                <a:spcPts val="600"/>
              </a:spcAft>
              <a:buFont typeface="Arial" panose="020B0604020202020204" pitchFamily="34" charset="0"/>
              <a:buChar char="•"/>
            </a:pPr>
            <a:endParaRPr lang="en-US" b="1" i="0" u="none" strike="noStrike" dirty="0">
              <a:effectLst/>
            </a:endParaRPr>
          </a:p>
          <a:p>
            <a:pPr indent="-228600">
              <a:spcAft>
                <a:spcPts val="600"/>
              </a:spcAft>
              <a:buFont typeface="Arial" panose="020B0604020202020204" pitchFamily="34" charset="0"/>
              <a:buChar char="•"/>
            </a:pPr>
            <a:r>
              <a:rPr lang="en-US" b="1" i="0" u="none" strike="noStrike" dirty="0">
                <a:effectLst/>
              </a:rPr>
              <a:t>Analytics &amp; Reporting:</a:t>
            </a:r>
            <a:r>
              <a:rPr lang="en-US" b="0" i="0" u="none" strike="noStrike" dirty="0">
                <a:effectLst/>
              </a:rPr>
              <a:t> Data is at the heart of their service offerings. In addition to delivering SEO service – the team can clearly show clients the effects of their efforts with monthly reports that are customized and unique. </a:t>
            </a:r>
          </a:p>
          <a:p>
            <a:pPr indent="-228600">
              <a:spcAft>
                <a:spcPts val="600"/>
              </a:spcAft>
              <a:buFont typeface="Arial" panose="020B0604020202020204" pitchFamily="34" charset="0"/>
              <a:buChar char="•"/>
            </a:pPr>
            <a:endParaRPr lang="en-US" dirty="0"/>
          </a:p>
          <a:p>
            <a:pPr indent="-228600">
              <a:spcAft>
                <a:spcPts val="600"/>
              </a:spcAft>
              <a:buFont typeface="Arial" panose="020B0604020202020204" pitchFamily="34" charset="0"/>
              <a:buChar char="•"/>
            </a:pPr>
            <a:r>
              <a:rPr lang="en-US" b="1" i="0" u="none" strike="noStrike" dirty="0">
                <a:effectLst/>
              </a:rPr>
              <a:t>Pod Team Structure: </a:t>
            </a:r>
            <a:r>
              <a:rPr lang="en-US" b="0" i="0" u="none" strike="noStrike" dirty="0">
                <a:effectLst/>
              </a:rPr>
              <a:t>The agency has invested significantly in establishing a leadership team that is self-sufficient and strategically supports all aspects of the business. The established foundation includes 3 pod leads who run their own teams with supporting “head of functions” roles overseeing all team members. There is strong management in place which allows team members to focus on output with clear structural support for day-to-day operations. </a:t>
            </a:r>
          </a:p>
        </p:txBody>
      </p:sp>
      <p:sp>
        <p:nvSpPr>
          <p:cNvPr id="24" name="Rectangle 23">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room with a window and a plant&#10;&#10;Description automatically generated with medium confidence">
            <a:extLst>
              <a:ext uri="{FF2B5EF4-FFF2-40B4-BE49-F238E27FC236}">
                <a16:creationId xmlns:a16="http://schemas.microsoft.com/office/drawing/2014/main" id="{952F7812-93D4-FF4E-C87B-5321EEDAF520}"/>
              </a:ext>
            </a:extLst>
          </p:cNvPr>
          <p:cNvPicPr>
            <a:picLocks noChangeAspect="1"/>
          </p:cNvPicPr>
          <p:nvPr/>
        </p:nvPicPr>
        <p:blipFill rotWithShape="1">
          <a:blip r:embed="rId2">
            <a:extLst>
              <a:ext uri="{28A0092B-C50C-407E-A947-70E740481C1C}">
                <a14:useLocalDpi xmlns:a14="http://schemas.microsoft.com/office/drawing/2010/main" val="0"/>
              </a:ext>
            </a:extLst>
          </a:blip>
          <a:srcRect l="18314" b="6673"/>
          <a:stretch/>
        </p:blipFill>
        <p:spPr>
          <a:xfrm>
            <a:off x="0" y="0"/>
            <a:ext cx="4201549" cy="6400372"/>
          </a:xfrm>
          <a:prstGeom prst="rect">
            <a:avLst/>
          </a:prstGeom>
        </p:spPr>
      </p:pic>
      <p:pic>
        <p:nvPicPr>
          <p:cNvPr id="6" name="Picture 5" descr="A blue and purple logo&#10;&#10;Description automatically generated">
            <a:extLst>
              <a:ext uri="{FF2B5EF4-FFF2-40B4-BE49-F238E27FC236}">
                <a16:creationId xmlns:a16="http://schemas.microsoft.com/office/drawing/2014/main" id="{FA9D1257-9D77-6C05-4F04-1E91276E33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9093" y="113858"/>
            <a:ext cx="1524003" cy="553213"/>
          </a:xfrm>
          <a:prstGeom prst="rect">
            <a:avLst/>
          </a:prstGeom>
        </p:spPr>
      </p:pic>
    </p:spTree>
    <p:extLst>
      <p:ext uri="{BB962C8B-B14F-4D97-AF65-F5344CB8AC3E}">
        <p14:creationId xmlns:p14="http://schemas.microsoft.com/office/powerpoint/2010/main" val="2163047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B66D7F65-E9B6-4775-8355-D095CC73C1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BEE4B07-CAB6-1444-A146-4A6F60CB7471}"/>
              </a:ext>
            </a:extLst>
          </p:cNvPr>
          <p:cNvSpPr txBox="1"/>
          <p:nvPr/>
        </p:nvSpPr>
        <p:spPr>
          <a:xfrm>
            <a:off x="490739" y="765929"/>
            <a:ext cx="6929831" cy="3535083"/>
          </a:xfrm>
          <a:prstGeom prst="rect">
            <a:avLst/>
          </a:prstGeom>
        </p:spPr>
        <p:txBody>
          <a:bodyPr vert="horz" lIns="91440" tIns="45720" rIns="91440" bIns="45720" rtlCol="0">
            <a:noAutofit/>
          </a:bodyPr>
          <a:lstStyle/>
          <a:p>
            <a:pPr>
              <a:spcAft>
                <a:spcPts val="600"/>
              </a:spcAft>
            </a:pPr>
            <a:r>
              <a:rPr lang="en-US" sz="2500" b="1" dirty="0"/>
              <a:t>Challenge:</a:t>
            </a:r>
          </a:p>
          <a:p>
            <a:pPr indent="-228600">
              <a:spcAft>
                <a:spcPts val="600"/>
              </a:spcAft>
              <a:buFont typeface="Arial" panose="020B0604020202020204" pitchFamily="34" charset="0"/>
              <a:buChar char="•"/>
            </a:pPr>
            <a:endParaRPr lang="en-US" sz="2000" b="1" dirty="0"/>
          </a:p>
          <a:p>
            <a:pPr>
              <a:spcAft>
                <a:spcPts val="600"/>
              </a:spcAft>
            </a:pPr>
            <a:r>
              <a:rPr lang="en-US" sz="2000" b="1" dirty="0"/>
              <a:t>Support Team:</a:t>
            </a:r>
          </a:p>
          <a:p>
            <a:pPr>
              <a:spcAft>
                <a:spcPts val="600"/>
              </a:spcAft>
            </a:pPr>
            <a:r>
              <a:rPr lang="en-US" sz="2000" dirty="0"/>
              <a:t>Client wanted a 24/7 support team to promptly address, client requests, technical issues and feedback.</a:t>
            </a:r>
          </a:p>
          <a:p>
            <a:pPr indent="-228600">
              <a:spcAft>
                <a:spcPts val="600"/>
              </a:spcAft>
              <a:buFont typeface="Arial" panose="020B0604020202020204" pitchFamily="34" charset="0"/>
              <a:buChar char="•"/>
            </a:pPr>
            <a:endParaRPr lang="en-US" sz="2000" dirty="0"/>
          </a:p>
          <a:p>
            <a:pPr>
              <a:spcAft>
                <a:spcPts val="600"/>
              </a:spcAft>
            </a:pPr>
            <a:r>
              <a:rPr lang="en-US" sz="2000" b="1" dirty="0"/>
              <a:t>Dashboard Application:</a:t>
            </a:r>
          </a:p>
          <a:p>
            <a:pPr>
              <a:spcAft>
                <a:spcPts val="600"/>
              </a:spcAft>
            </a:pPr>
            <a:r>
              <a:rPr lang="en-US" sz="2000" dirty="0"/>
              <a:t>Client wanted to offer an analytics dashboard allowing clients to choose the metrics most meaningful to them.</a:t>
            </a:r>
          </a:p>
          <a:p>
            <a:pPr indent="-228600">
              <a:spcAft>
                <a:spcPts val="600"/>
              </a:spcAft>
              <a:buFont typeface="Arial" panose="020B0604020202020204" pitchFamily="34" charset="0"/>
              <a:buChar char="•"/>
            </a:pPr>
            <a:endParaRPr lang="en-US" sz="2000" dirty="0"/>
          </a:p>
          <a:p>
            <a:pPr>
              <a:spcAft>
                <a:spcPts val="600"/>
              </a:spcAft>
            </a:pPr>
            <a:r>
              <a:rPr lang="en-US" sz="2000" b="1" dirty="0"/>
              <a:t>Strategy for Growth:</a:t>
            </a:r>
          </a:p>
          <a:p>
            <a:pPr>
              <a:spcAft>
                <a:spcPts val="600"/>
              </a:spcAft>
            </a:pPr>
            <a:r>
              <a:rPr lang="en-US" sz="2000" dirty="0"/>
              <a:t>Client was looking to expand their business through excellent service and education for their clients on their branding solutions.</a:t>
            </a:r>
          </a:p>
        </p:txBody>
      </p:sp>
      <p:pic>
        <p:nvPicPr>
          <p:cNvPr id="4" name="Picture 3" descr="White puzzle with one red piece">
            <a:extLst>
              <a:ext uri="{FF2B5EF4-FFF2-40B4-BE49-F238E27FC236}">
                <a16:creationId xmlns:a16="http://schemas.microsoft.com/office/drawing/2014/main" id="{57BC7AEB-E91C-6D9B-7564-5B97906C434F}"/>
              </a:ext>
            </a:extLst>
          </p:cNvPr>
          <p:cNvPicPr>
            <a:picLocks noChangeAspect="1"/>
          </p:cNvPicPr>
          <p:nvPr/>
        </p:nvPicPr>
        <p:blipFill rotWithShape="1">
          <a:blip r:embed="rId2"/>
          <a:srcRect l="32919" r="31354" b="-1"/>
          <a:stretch/>
        </p:blipFill>
        <p:spPr>
          <a:xfrm>
            <a:off x="8115300" y="-12515"/>
            <a:ext cx="4076700" cy="6418631"/>
          </a:xfrm>
          <a:prstGeom prst="rect">
            <a:avLst/>
          </a:prstGeom>
        </p:spPr>
      </p:pic>
      <p:sp>
        <p:nvSpPr>
          <p:cNvPr id="19" name="Rectangle 18">
            <a:extLst>
              <a:ext uri="{FF2B5EF4-FFF2-40B4-BE49-F238E27FC236}">
                <a16:creationId xmlns:a16="http://schemas.microsoft.com/office/drawing/2014/main" id="{61707E60-CEC9-4661-AA82-69242EB4BD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6116"/>
            <a:ext cx="12191998" cy="461774"/>
          </a:xfrm>
          <a:prstGeom prst="rect">
            <a:avLst/>
          </a:prstGeom>
          <a:gradFill>
            <a:gsLst>
              <a:gs pos="0">
                <a:srgbClr val="000000"/>
              </a:gs>
              <a:gs pos="70000">
                <a:schemeClr val="accent1">
                  <a:lumMod val="7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F035CD8-AE30-4146-96F2-036B0CE5E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300" y="6406115"/>
            <a:ext cx="4076698" cy="464399"/>
          </a:xfrm>
          <a:prstGeom prst="rect">
            <a:avLst/>
          </a:prstGeom>
          <a:gradFill>
            <a:gsLst>
              <a:gs pos="19000">
                <a:srgbClr val="000000">
                  <a:alpha val="46000"/>
                </a:srgbClr>
              </a:gs>
              <a:gs pos="99000">
                <a:schemeClr val="accent1"/>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blue and purple logo&#10;&#10;Description automatically generated">
            <a:extLst>
              <a:ext uri="{FF2B5EF4-FFF2-40B4-BE49-F238E27FC236}">
                <a16:creationId xmlns:a16="http://schemas.microsoft.com/office/drawing/2014/main" id="{D8E34DD6-05FF-7CDB-A914-35F573F172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9093" y="113858"/>
            <a:ext cx="1524003" cy="553213"/>
          </a:xfrm>
          <a:prstGeom prst="rect">
            <a:avLst/>
          </a:prstGeom>
        </p:spPr>
      </p:pic>
    </p:spTree>
    <p:extLst>
      <p:ext uri="{BB962C8B-B14F-4D97-AF65-F5344CB8AC3E}">
        <p14:creationId xmlns:p14="http://schemas.microsoft.com/office/powerpoint/2010/main" val="40302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6D7F65-E9B6-4775-8355-D095CC73C1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409EDDC0-07FE-711E-B238-4FA6DDA97AC1}"/>
              </a:ext>
            </a:extLst>
          </p:cNvPr>
          <p:cNvSpPr txBox="1"/>
          <p:nvPr/>
        </p:nvSpPr>
        <p:spPr>
          <a:xfrm>
            <a:off x="4287344" y="159522"/>
            <a:ext cx="7655911" cy="3535083"/>
          </a:xfrm>
          <a:prstGeom prst="rect">
            <a:avLst/>
          </a:prstGeom>
        </p:spPr>
        <p:txBody>
          <a:bodyPr vert="horz" lIns="91440" tIns="45720" rIns="91440" bIns="45720" rtlCol="0">
            <a:normAutofit fontScale="25000" lnSpcReduction="20000"/>
          </a:bodyPr>
          <a:lstStyle/>
          <a:p>
            <a:pPr>
              <a:lnSpc>
                <a:spcPct val="120000"/>
              </a:lnSpc>
              <a:spcAft>
                <a:spcPts val="600"/>
              </a:spcAft>
            </a:pPr>
            <a:r>
              <a:rPr lang="en-US" sz="9600" b="1" dirty="0"/>
              <a:t>Key Initiative: Power BI Dashboard</a:t>
            </a:r>
          </a:p>
          <a:p>
            <a:pPr indent="-228600">
              <a:lnSpc>
                <a:spcPct val="120000"/>
              </a:lnSpc>
              <a:spcAft>
                <a:spcPts val="600"/>
              </a:spcAft>
              <a:buFont typeface="Arial" panose="020B0604020202020204" pitchFamily="34" charset="0"/>
              <a:buChar char="•"/>
            </a:pPr>
            <a:endParaRPr lang="en-US" sz="6800" b="1" dirty="0"/>
          </a:p>
          <a:p>
            <a:pPr>
              <a:lnSpc>
                <a:spcPct val="120000"/>
              </a:lnSpc>
              <a:spcAft>
                <a:spcPts val="600"/>
              </a:spcAft>
            </a:pPr>
            <a:r>
              <a:rPr lang="en-US" sz="6800" b="1" dirty="0"/>
              <a:t>Purpose of the dashboard: </a:t>
            </a:r>
            <a:r>
              <a:rPr lang="en-US" sz="6800" dirty="0"/>
              <a:t> </a:t>
            </a:r>
          </a:p>
          <a:p>
            <a:pPr indent="-228600">
              <a:lnSpc>
                <a:spcPct val="120000"/>
              </a:lnSpc>
              <a:spcAft>
                <a:spcPts val="600"/>
              </a:spcAft>
              <a:buFont typeface="Arial" panose="020B0604020202020204" pitchFamily="34" charset="0"/>
              <a:buChar char="•"/>
            </a:pPr>
            <a:r>
              <a:rPr lang="en-US" sz="6800" dirty="0"/>
              <a:t>The dashboard helps our client customers understand their audience’s opinions about their service. This dashboard shows data focused on different aspects of social media on monthly basis, including web sources, discussion intensity, online influencers, special categories, sentiment analysis, quotes and geolocation, and many more.  Its discussion intensity tab offers critical insight such as mentions on social media, total reach, and much more. A chart that shows influencers by impact, volume, and amplification. </a:t>
            </a:r>
          </a:p>
          <a:p>
            <a:pPr indent="-228600">
              <a:lnSpc>
                <a:spcPct val="120000"/>
              </a:lnSpc>
              <a:spcAft>
                <a:spcPts val="600"/>
              </a:spcAft>
              <a:buFont typeface="Arial" panose="020B0604020202020204" pitchFamily="34" charset="0"/>
              <a:buChar char="•"/>
            </a:pPr>
            <a:endParaRPr lang="en-US" sz="6800" dirty="0"/>
          </a:p>
          <a:p>
            <a:pPr indent="-228600">
              <a:lnSpc>
                <a:spcPct val="120000"/>
              </a:lnSpc>
              <a:spcAft>
                <a:spcPts val="600"/>
              </a:spcAft>
              <a:buFont typeface="Arial" panose="020B0604020202020204" pitchFamily="34" charset="0"/>
              <a:buChar char="•"/>
            </a:pPr>
            <a:r>
              <a:rPr lang="en-US" sz="6800" dirty="0"/>
              <a:t>Important insights from the dashboard:  </a:t>
            </a:r>
          </a:p>
          <a:p>
            <a:pPr indent="-228600">
              <a:lnSpc>
                <a:spcPct val="120000"/>
              </a:lnSpc>
              <a:spcAft>
                <a:spcPts val="600"/>
              </a:spcAft>
              <a:buFont typeface="Arial" panose="020B0604020202020204" pitchFamily="34" charset="0"/>
              <a:buChar char="•"/>
            </a:pPr>
            <a:r>
              <a:rPr lang="en-US" sz="6800" dirty="0"/>
              <a:t>In addition to the percentage of good, negative, and neutral mentions, users can view their own Mentions in Sentiment Analysis by Day, Hour, and Total Mentions. </a:t>
            </a:r>
          </a:p>
          <a:p>
            <a:pPr indent="-228600">
              <a:lnSpc>
                <a:spcPct val="120000"/>
              </a:lnSpc>
              <a:spcAft>
                <a:spcPts val="600"/>
              </a:spcAft>
              <a:buFont typeface="Arial" panose="020B0604020202020204" pitchFamily="34" charset="0"/>
              <a:buChar char="•"/>
            </a:pPr>
            <a:r>
              <a:rPr lang="en-US" sz="6800" dirty="0"/>
              <a:t>The channels through which the mentions came can be seen in web sources, including blogs, Facebook, Twitter, photos, and videos. </a:t>
            </a:r>
          </a:p>
          <a:p>
            <a:pPr indent="-228600">
              <a:lnSpc>
                <a:spcPct val="120000"/>
              </a:lnSpc>
              <a:spcAft>
                <a:spcPts val="600"/>
              </a:spcAft>
              <a:buFont typeface="Arial" panose="020B0604020202020204" pitchFamily="34" charset="0"/>
              <a:buChar char="•"/>
            </a:pPr>
            <a:r>
              <a:rPr lang="en-US" sz="6800" dirty="0"/>
              <a:t>This Power BI Dashboard is used by businesses to view good and bad remarks that are especially based on geolocation, including regions and cities. </a:t>
            </a:r>
          </a:p>
          <a:p>
            <a:pPr indent="-228600">
              <a:lnSpc>
                <a:spcPct val="120000"/>
              </a:lnSpc>
              <a:spcAft>
                <a:spcPts val="600"/>
              </a:spcAft>
              <a:buFont typeface="Arial" panose="020B0604020202020204" pitchFamily="34" charset="0"/>
              <a:buChar char="•"/>
            </a:pPr>
            <a:r>
              <a:rPr lang="en-US" sz="6800" dirty="0"/>
              <a:t>Under the online influencer location, you can locate influencers organized by volume and impact according to the months of the year. </a:t>
            </a:r>
          </a:p>
          <a:p>
            <a:pPr>
              <a:lnSpc>
                <a:spcPct val="120000"/>
              </a:lnSpc>
              <a:spcAft>
                <a:spcPts val="600"/>
              </a:spcAft>
            </a:pPr>
            <a:br>
              <a:rPr lang="en-US" sz="6400" dirty="0"/>
            </a:br>
            <a:endParaRPr lang="en-US" sz="6400" dirty="0"/>
          </a:p>
          <a:p>
            <a:pPr indent="-228600">
              <a:lnSpc>
                <a:spcPct val="120000"/>
              </a:lnSpc>
              <a:spcAft>
                <a:spcPts val="600"/>
              </a:spcAft>
              <a:buFont typeface="Arial" panose="020B0604020202020204" pitchFamily="34" charset="0"/>
              <a:buChar char="•"/>
            </a:pPr>
            <a:endParaRPr lang="en-US" sz="800" dirty="0"/>
          </a:p>
        </p:txBody>
      </p:sp>
      <p:pic>
        <p:nvPicPr>
          <p:cNvPr id="4" name="Picture 3">
            <a:extLst>
              <a:ext uri="{FF2B5EF4-FFF2-40B4-BE49-F238E27FC236}">
                <a16:creationId xmlns:a16="http://schemas.microsoft.com/office/drawing/2014/main" id="{717BA74E-A9DD-43E3-7DD6-12BBBA85DD72}"/>
              </a:ext>
            </a:extLst>
          </p:cNvPr>
          <p:cNvPicPr>
            <a:picLocks noChangeAspect="1"/>
          </p:cNvPicPr>
          <p:nvPr/>
        </p:nvPicPr>
        <p:blipFill rotWithShape="1">
          <a:blip r:embed="rId2"/>
          <a:srcRect r="64115" b="-445"/>
          <a:stretch/>
        </p:blipFill>
        <p:spPr>
          <a:xfrm>
            <a:off x="0" y="1"/>
            <a:ext cx="4076700" cy="6525386"/>
          </a:xfrm>
          <a:prstGeom prst="rect">
            <a:avLst/>
          </a:prstGeom>
        </p:spPr>
      </p:pic>
      <p:sp>
        <p:nvSpPr>
          <p:cNvPr id="10" name="Rectangle 9">
            <a:extLst>
              <a:ext uri="{FF2B5EF4-FFF2-40B4-BE49-F238E27FC236}">
                <a16:creationId xmlns:a16="http://schemas.microsoft.com/office/drawing/2014/main" id="{61707E60-CEC9-4661-AA82-69242EB4BD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6116"/>
            <a:ext cx="12191998" cy="461774"/>
          </a:xfrm>
          <a:prstGeom prst="rect">
            <a:avLst/>
          </a:prstGeom>
          <a:gradFill>
            <a:gsLst>
              <a:gs pos="0">
                <a:srgbClr val="000000"/>
              </a:gs>
              <a:gs pos="70000">
                <a:schemeClr val="accent1">
                  <a:lumMod val="7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F035CD8-AE30-4146-96F2-036B0CE5E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300" y="6406115"/>
            <a:ext cx="4076698" cy="464399"/>
          </a:xfrm>
          <a:prstGeom prst="rect">
            <a:avLst/>
          </a:prstGeom>
          <a:gradFill>
            <a:gsLst>
              <a:gs pos="19000">
                <a:srgbClr val="000000">
                  <a:alpha val="46000"/>
                </a:srgbClr>
              </a:gs>
              <a:gs pos="99000">
                <a:schemeClr val="accent1"/>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blue and purple logo&#10;&#10;Description automatically generated">
            <a:extLst>
              <a:ext uri="{FF2B5EF4-FFF2-40B4-BE49-F238E27FC236}">
                <a16:creationId xmlns:a16="http://schemas.microsoft.com/office/drawing/2014/main" id="{77A2D317-A3E6-B50F-FD0E-ACC671865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9093" y="113858"/>
            <a:ext cx="1524003" cy="553213"/>
          </a:xfrm>
          <a:prstGeom prst="rect">
            <a:avLst/>
          </a:prstGeom>
        </p:spPr>
      </p:pic>
    </p:spTree>
    <p:extLst>
      <p:ext uri="{BB962C8B-B14F-4D97-AF65-F5344CB8AC3E}">
        <p14:creationId xmlns:p14="http://schemas.microsoft.com/office/powerpoint/2010/main" val="1045659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5D6B43B8-62DA-8B9E-1080-F5B38C3BFA5C}"/>
              </a:ext>
            </a:extLst>
          </p:cNvPr>
          <p:cNvSpPr/>
          <p:nvPr/>
        </p:nvSpPr>
        <p:spPr>
          <a:xfrm>
            <a:off x="437322" y="1630017"/>
            <a:ext cx="11264348" cy="3631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IN"/>
          </a:p>
        </p:txBody>
      </p:sp>
      <p:sp>
        <p:nvSpPr>
          <p:cNvPr id="2" name="TextBox 1">
            <a:extLst>
              <a:ext uri="{FF2B5EF4-FFF2-40B4-BE49-F238E27FC236}">
                <a16:creationId xmlns:a16="http://schemas.microsoft.com/office/drawing/2014/main" id="{69C8FE54-6191-4E8A-113D-DC97238D82C6}"/>
              </a:ext>
            </a:extLst>
          </p:cNvPr>
          <p:cNvSpPr txBox="1"/>
          <p:nvPr/>
        </p:nvSpPr>
        <p:spPr>
          <a:xfrm>
            <a:off x="1920592" y="1806756"/>
            <a:ext cx="9688296" cy="3454358"/>
          </a:xfrm>
          <a:prstGeom prst="rect">
            <a:avLst/>
          </a:prstGeom>
        </p:spPr>
        <p:txBody>
          <a:bodyPr vert="horz" lIns="91440" tIns="45720" rIns="91440" bIns="45720" rtlCol="0" anchor="t">
            <a:normAutofit/>
          </a:bodyPr>
          <a:lstStyle/>
          <a:p>
            <a:pPr>
              <a:spcAft>
                <a:spcPts val="600"/>
              </a:spcAft>
            </a:pPr>
            <a:endParaRPr lang="en-US" b="1" dirty="0"/>
          </a:p>
          <a:p>
            <a:pPr indent="-228600">
              <a:spcAft>
                <a:spcPts val="600"/>
              </a:spcAft>
              <a:buFont typeface="Arial" panose="020B0604020202020204" pitchFamily="34" charset="0"/>
              <a:buChar char="•"/>
            </a:pPr>
            <a:r>
              <a:rPr lang="en-US" dirty="0"/>
              <a:t>This monitoring and analytics dashboard helped our client to show progress of all their SEO activities resulting in earning their end customers trust to help improve their product quality, improve sales, and crisis control. </a:t>
            </a:r>
          </a:p>
          <a:p>
            <a:pPr indent="-228600">
              <a:spcAft>
                <a:spcPts val="600"/>
              </a:spcAft>
              <a:buFont typeface="Arial" panose="020B0604020202020204" pitchFamily="34" charset="0"/>
              <a:buChar char="•"/>
            </a:pPr>
            <a:endParaRPr lang="en-US" dirty="0"/>
          </a:p>
          <a:p>
            <a:pPr>
              <a:spcAft>
                <a:spcPts val="600"/>
              </a:spcAft>
            </a:pPr>
            <a:endParaRPr lang="en-US" dirty="0"/>
          </a:p>
          <a:p>
            <a:pPr indent="-228600">
              <a:spcAft>
                <a:spcPts val="600"/>
              </a:spcAft>
              <a:buFont typeface="Arial" panose="020B0604020202020204" pitchFamily="34" charset="0"/>
              <a:buChar char="•"/>
            </a:pPr>
            <a:endParaRPr lang="en-US" dirty="0"/>
          </a:p>
          <a:p>
            <a:pPr indent="-228600">
              <a:spcAft>
                <a:spcPts val="600"/>
              </a:spcAft>
              <a:buFont typeface="Arial" panose="020B0604020202020204" pitchFamily="34" charset="0"/>
              <a:buChar char="•"/>
            </a:pPr>
            <a:r>
              <a:rPr lang="en-US" dirty="0"/>
              <a:t>The dashboard provides insights into business performance and answers several questions. Hence, businesses can best utilize it to make data-driven decisions and put the business in the driver’s seat. </a:t>
            </a:r>
          </a:p>
          <a:p>
            <a:pPr indent="-228600">
              <a:lnSpc>
                <a:spcPct val="90000"/>
              </a:lnSpc>
              <a:spcAft>
                <a:spcPts val="600"/>
              </a:spcAft>
              <a:buFont typeface="Arial" panose="020B0604020202020204" pitchFamily="34" charset="0"/>
              <a:buChar char="•"/>
            </a:pPr>
            <a:endParaRPr lang="en-US" sz="2000" dirty="0"/>
          </a:p>
        </p:txBody>
      </p:sp>
      <p:sp>
        <p:nvSpPr>
          <p:cNvPr id="9" name="Rectangle 8">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Diagonal Corners Rounded 5">
            <a:extLst>
              <a:ext uri="{FF2B5EF4-FFF2-40B4-BE49-F238E27FC236}">
                <a16:creationId xmlns:a16="http://schemas.microsoft.com/office/drawing/2014/main" id="{627A284B-D079-0C12-FD5E-C1AB7AE46494}"/>
              </a:ext>
            </a:extLst>
          </p:cNvPr>
          <p:cNvSpPr/>
          <p:nvPr/>
        </p:nvSpPr>
        <p:spPr>
          <a:xfrm>
            <a:off x="885151" y="2244593"/>
            <a:ext cx="828445" cy="828445"/>
          </a:xfrm>
          <a:prstGeom prst="round2DiagRect">
            <a:avLst>
              <a:gd name="adj1" fmla="val 29727"/>
              <a:gd name="adj2" fmla="val 0"/>
            </a:avLst>
          </a:prstGeom>
        </p:spPr>
        <p:style>
          <a:lnRef idx="0">
            <a:schemeClr val="lt1">
              <a:alpha val="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p:style>
        <p:txBody>
          <a:bodyPr/>
          <a:lstStyle/>
          <a:p>
            <a:endParaRPr lang="en-IN"/>
          </a:p>
        </p:txBody>
      </p:sp>
      <p:sp>
        <p:nvSpPr>
          <p:cNvPr id="5" name="Rectangle 4" descr="Business Growth">
            <a:extLst>
              <a:ext uri="{FF2B5EF4-FFF2-40B4-BE49-F238E27FC236}">
                <a16:creationId xmlns:a16="http://schemas.microsoft.com/office/drawing/2014/main" id="{BCD171D5-07EB-FB78-54D8-FF1D67568BEC}"/>
              </a:ext>
            </a:extLst>
          </p:cNvPr>
          <p:cNvSpPr/>
          <p:nvPr/>
        </p:nvSpPr>
        <p:spPr>
          <a:xfrm>
            <a:off x="1074595" y="2396526"/>
            <a:ext cx="524578" cy="524578"/>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IN"/>
          </a:p>
        </p:txBody>
      </p:sp>
      <p:sp>
        <p:nvSpPr>
          <p:cNvPr id="13" name="Rectangle: Diagonal Corners Rounded 12">
            <a:extLst>
              <a:ext uri="{FF2B5EF4-FFF2-40B4-BE49-F238E27FC236}">
                <a16:creationId xmlns:a16="http://schemas.microsoft.com/office/drawing/2014/main" id="{EF04CCBE-51D5-C4AC-4762-8BD7ADF8E685}"/>
              </a:ext>
            </a:extLst>
          </p:cNvPr>
          <p:cNvSpPr/>
          <p:nvPr/>
        </p:nvSpPr>
        <p:spPr>
          <a:xfrm>
            <a:off x="909566" y="3965463"/>
            <a:ext cx="856461" cy="810369"/>
          </a:xfrm>
          <a:prstGeom prst="round2DiagRect">
            <a:avLst>
              <a:gd name="adj1" fmla="val 29727"/>
              <a:gd name="adj2" fmla="val 0"/>
            </a:avLst>
          </a:prstGeom>
        </p:spPr>
        <p:style>
          <a:lnRef idx="0">
            <a:schemeClr val="lt1">
              <a:alpha val="0"/>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p:style>
        <p:txBody>
          <a:bodyPr/>
          <a:lstStyle/>
          <a:p>
            <a:endParaRPr lang="en-IN"/>
          </a:p>
        </p:txBody>
      </p:sp>
      <p:sp>
        <p:nvSpPr>
          <p:cNvPr id="15" name="Rectangle 14" descr="Statistics">
            <a:extLst>
              <a:ext uri="{FF2B5EF4-FFF2-40B4-BE49-F238E27FC236}">
                <a16:creationId xmlns:a16="http://schemas.microsoft.com/office/drawing/2014/main" id="{A5D96313-1E3A-3579-3960-32003116317D}"/>
              </a:ext>
            </a:extLst>
          </p:cNvPr>
          <p:cNvSpPr/>
          <p:nvPr/>
        </p:nvSpPr>
        <p:spPr>
          <a:xfrm>
            <a:off x="1064131" y="4155189"/>
            <a:ext cx="545505" cy="499467"/>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txBody>
          <a:bodyPr/>
          <a:lstStyle/>
          <a:p>
            <a:endParaRPr lang="en-IN"/>
          </a:p>
        </p:txBody>
      </p:sp>
      <p:sp>
        <p:nvSpPr>
          <p:cNvPr id="19" name="TextBox 18">
            <a:extLst>
              <a:ext uri="{FF2B5EF4-FFF2-40B4-BE49-F238E27FC236}">
                <a16:creationId xmlns:a16="http://schemas.microsoft.com/office/drawing/2014/main" id="{C6C21619-1E90-9E76-5C0A-DD43FA7D1A55}"/>
              </a:ext>
            </a:extLst>
          </p:cNvPr>
          <p:cNvSpPr txBox="1"/>
          <p:nvPr/>
        </p:nvSpPr>
        <p:spPr>
          <a:xfrm>
            <a:off x="779903" y="982836"/>
            <a:ext cx="2970462" cy="477054"/>
          </a:xfrm>
          <a:prstGeom prst="rect">
            <a:avLst/>
          </a:prstGeom>
          <a:noFill/>
        </p:spPr>
        <p:txBody>
          <a:bodyPr wrap="square">
            <a:spAutoFit/>
          </a:bodyPr>
          <a:lstStyle/>
          <a:p>
            <a:pPr algn="just"/>
            <a:r>
              <a:rPr lang="en-US" sz="2500" b="1" dirty="0">
                <a:solidFill>
                  <a:srgbClr val="1D243C"/>
                </a:solidFill>
                <a:latin typeface="Maison Neue"/>
              </a:rPr>
              <a:t>Impact for Client</a:t>
            </a:r>
          </a:p>
        </p:txBody>
      </p:sp>
      <p:pic>
        <p:nvPicPr>
          <p:cNvPr id="22" name="Picture 21" descr="A blue and purple logo&#10;&#10;Description automatically generated">
            <a:extLst>
              <a:ext uri="{FF2B5EF4-FFF2-40B4-BE49-F238E27FC236}">
                <a16:creationId xmlns:a16="http://schemas.microsoft.com/office/drawing/2014/main" id="{143C699A-D4A4-B8D9-99F9-8BECAB03E82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89093" y="113858"/>
            <a:ext cx="1524003" cy="553213"/>
          </a:xfrm>
          <a:prstGeom prst="rect">
            <a:avLst/>
          </a:prstGeom>
        </p:spPr>
      </p:pic>
    </p:spTree>
    <p:extLst>
      <p:ext uri="{BB962C8B-B14F-4D97-AF65-F5344CB8AC3E}">
        <p14:creationId xmlns:p14="http://schemas.microsoft.com/office/powerpoint/2010/main" val="3564026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9EB6894-BB78-874D-537D-D9EC29A9F45F}"/>
              </a:ext>
            </a:extLst>
          </p:cNvPr>
          <p:cNvSpPr txBox="1"/>
          <p:nvPr/>
        </p:nvSpPr>
        <p:spPr>
          <a:xfrm>
            <a:off x="2062513" y="176295"/>
            <a:ext cx="9925236" cy="6195853"/>
          </a:xfrm>
          <a:prstGeom prst="rect">
            <a:avLst/>
          </a:prstGeom>
        </p:spPr>
        <p:txBody>
          <a:bodyPr vert="horz" lIns="91440" tIns="45720" rIns="91440" bIns="45720" rtlCol="0" anchor="t">
            <a:normAutofit fontScale="25000" lnSpcReduction="20000"/>
          </a:bodyPr>
          <a:lstStyle/>
          <a:p>
            <a:pPr>
              <a:lnSpc>
                <a:spcPct val="120000"/>
              </a:lnSpc>
              <a:spcAft>
                <a:spcPts val="600"/>
              </a:spcAft>
            </a:pPr>
            <a:r>
              <a:rPr lang="en-US" sz="8000" b="1" i="0" u="none" strike="noStrike" dirty="0">
                <a:effectLst/>
              </a:rPr>
              <a:t>Conclusion:</a:t>
            </a:r>
          </a:p>
          <a:p>
            <a:pPr indent="-228600">
              <a:lnSpc>
                <a:spcPct val="120000"/>
              </a:lnSpc>
              <a:spcAft>
                <a:spcPts val="600"/>
              </a:spcAft>
              <a:buFont typeface="Arial" panose="020B0604020202020204" pitchFamily="34" charset="0"/>
              <a:buChar char="•"/>
            </a:pPr>
            <a:r>
              <a:rPr lang="en-US" sz="7200" dirty="0"/>
              <a:t>The client opted for a simple tool over an advanced tool that had a steep learning curve and required many resources. This solution supported in quick delivery of an effective and value driven metric dashboard. Management team was able to  promote valuable and crucial insights across departments while maintaining data accuracy, consistency, and security. </a:t>
            </a:r>
          </a:p>
          <a:p>
            <a:pPr indent="-228600">
              <a:lnSpc>
                <a:spcPct val="120000"/>
              </a:lnSpc>
              <a:spcAft>
                <a:spcPts val="600"/>
              </a:spcAft>
              <a:buFont typeface="Arial" panose="020B0604020202020204" pitchFamily="34" charset="0"/>
              <a:buChar char="•"/>
            </a:pPr>
            <a:endParaRPr lang="en-US" sz="7200" dirty="0"/>
          </a:p>
          <a:p>
            <a:pPr indent="-228600">
              <a:lnSpc>
                <a:spcPct val="120000"/>
              </a:lnSpc>
              <a:spcAft>
                <a:spcPts val="600"/>
              </a:spcAft>
              <a:buFont typeface="Arial" panose="020B0604020202020204" pitchFamily="34" charset="0"/>
              <a:buChar char="•"/>
            </a:pPr>
            <a:r>
              <a:rPr lang="en-US" sz="7200" dirty="0"/>
              <a:t>This positive client experience served as a foundation for future dashboard projects in other departments.</a:t>
            </a:r>
          </a:p>
          <a:p>
            <a:pPr indent="-228600">
              <a:lnSpc>
                <a:spcPct val="120000"/>
              </a:lnSpc>
              <a:spcAft>
                <a:spcPts val="600"/>
              </a:spcAft>
              <a:buFont typeface="Arial" panose="020B0604020202020204" pitchFamily="34" charset="0"/>
              <a:buChar char="•"/>
            </a:pPr>
            <a:endParaRPr lang="en-US" sz="7200" dirty="0"/>
          </a:p>
          <a:p>
            <a:pPr>
              <a:lnSpc>
                <a:spcPct val="120000"/>
              </a:lnSpc>
              <a:spcAft>
                <a:spcPts val="600"/>
              </a:spcAft>
            </a:pPr>
            <a:r>
              <a:rPr lang="en-US" sz="7200" b="1" dirty="0"/>
              <a:t>Services from AMBC</a:t>
            </a:r>
            <a:r>
              <a:rPr lang="en-US" sz="7200" b="1" i="0" u="none" strike="noStrike" dirty="0">
                <a:effectLst/>
              </a:rPr>
              <a:t>:</a:t>
            </a:r>
          </a:p>
          <a:p>
            <a:pPr indent="-228600">
              <a:lnSpc>
                <a:spcPct val="120000"/>
              </a:lnSpc>
              <a:spcAft>
                <a:spcPts val="600"/>
              </a:spcAft>
              <a:buFont typeface="Arial" panose="020B0604020202020204" pitchFamily="34" charset="0"/>
              <a:buChar char="•"/>
            </a:pPr>
            <a:endParaRPr lang="en-US" sz="7200" dirty="0"/>
          </a:p>
          <a:p>
            <a:pPr>
              <a:lnSpc>
                <a:spcPct val="120000"/>
              </a:lnSpc>
              <a:spcAft>
                <a:spcPts val="600"/>
              </a:spcAft>
            </a:pPr>
            <a:r>
              <a:rPr lang="en-US" sz="7200" i="0" u="none" strike="noStrike" dirty="0">
                <a:effectLst/>
              </a:rPr>
              <a:t>              Staffing Services</a:t>
            </a:r>
          </a:p>
          <a:p>
            <a:pPr>
              <a:lnSpc>
                <a:spcPct val="120000"/>
              </a:lnSpc>
              <a:spcAft>
                <a:spcPts val="600"/>
              </a:spcAft>
            </a:pPr>
            <a:endParaRPr lang="en-US" sz="7200" dirty="0"/>
          </a:p>
          <a:p>
            <a:pPr>
              <a:lnSpc>
                <a:spcPct val="120000"/>
              </a:lnSpc>
              <a:spcAft>
                <a:spcPts val="600"/>
              </a:spcAft>
            </a:pPr>
            <a:r>
              <a:rPr lang="en-US" sz="7200" i="0" u="none" strike="noStrike" dirty="0">
                <a:effectLst/>
              </a:rPr>
              <a:t>              MSP Services </a:t>
            </a:r>
          </a:p>
          <a:p>
            <a:pPr>
              <a:lnSpc>
                <a:spcPct val="120000"/>
              </a:lnSpc>
              <a:spcAft>
                <a:spcPts val="600"/>
              </a:spcAft>
            </a:pPr>
            <a:endParaRPr lang="en-US" sz="7200" i="0" u="none" strike="noStrike" dirty="0">
              <a:effectLst/>
            </a:endParaRPr>
          </a:p>
          <a:p>
            <a:pPr>
              <a:lnSpc>
                <a:spcPct val="120000"/>
              </a:lnSpc>
              <a:spcAft>
                <a:spcPts val="600"/>
              </a:spcAft>
            </a:pPr>
            <a:r>
              <a:rPr lang="en-US" sz="7200" i="0" u="none" strike="noStrike" dirty="0">
                <a:effectLst/>
              </a:rPr>
              <a:t>              Power BI</a:t>
            </a:r>
          </a:p>
          <a:p>
            <a:pPr>
              <a:lnSpc>
                <a:spcPct val="120000"/>
              </a:lnSpc>
              <a:spcAft>
                <a:spcPts val="600"/>
              </a:spcAft>
            </a:pPr>
            <a:endParaRPr lang="en-US" sz="7200" i="0" u="none" strike="noStrike" dirty="0">
              <a:effectLst/>
            </a:endParaRPr>
          </a:p>
          <a:p>
            <a:pPr>
              <a:lnSpc>
                <a:spcPct val="120000"/>
              </a:lnSpc>
              <a:spcAft>
                <a:spcPts val="600"/>
              </a:spcAft>
            </a:pPr>
            <a:r>
              <a:rPr lang="en-US" sz="7200" i="0" u="none" strike="noStrike" dirty="0">
                <a:effectLst/>
              </a:rPr>
              <a:t>              Software Development Services</a:t>
            </a:r>
          </a:p>
          <a:p>
            <a:pPr indent="-228600">
              <a:lnSpc>
                <a:spcPct val="120000"/>
              </a:lnSpc>
              <a:spcAft>
                <a:spcPts val="600"/>
              </a:spcAft>
              <a:buFont typeface="Arial" panose="020B0604020202020204" pitchFamily="34" charset="0"/>
              <a:buChar char="•"/>
            </a:pPr>
            <a:endParaRPr lang="en-US" sz="7200" dirty="0"/>
          </a:p>
          <a:p>
            <a:pPr indent="-228600">
              <a:lnSpc>
                <a:spcPct val="120000"/>
              </a:lnSpc>
              <a:spcAft>
                <a:spcPts val="600"/>
              </a:spcAft>
              <a:buFont typeface="Arial" panose="020B0604020202020204" pitchFamily="34" charset="0"/>
              <a:buChar char="•"/>
            </a:pPr>
            <a:endParaRPr lang="en-US" sz="5000" dirty="0"/>
          </a:p>
          <a:p>
            <a:pPr indent="-228600">
              <a:lnSpc>
                <a:spcPct val="90000"/>
              </a:lnSpc>
              <a:spcAft>
                <a:spcPts val="600"/>
              </a:spcAft>
              <a:buFont typeface="Arial" panose="020B0604020202020204" pitchFamily="34" charset="0"/>
              <a:buChar char="•"/>
            </a:pPr>
            <a:endParaRPr lang="en-US" sz="1600" dirty="0"/>
          </a:p>
        </p:txBody>
      </p:sp>
      <p:sp>
        <p:nvSpPr>
          <p:cNvPr id="9" name="Rectangle 8">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blue and purple logo&#10;&#10;Description automatically generated">
            <a:extLst>
              <a:ext uri="{FF2B5EF4-FFF2-40B4-BE49-F238E27FC236}">
                <a16:creationId xmlns:a16="http://schemas.microsoft.com/office/drawing/2014/main" id="{AF4A8F92-E0F7-45ED-2DA8-2FB52CA52C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42878" y="2784990"/>
            <a:ext cx="3548269" cy="1288022"/>
          </a:xfrm>
          <a:prstGeom prst="rect">
            <a:avLst/>
          </a:prstGeom>
        </p:spPr>
      </p:pic>
      <p:pic>
        <p:nvPicPr>
          <p:cNvPr id="8" name="Picture 7" descr="A black background with a black square&#10;&#10;Description automatically generated with medium confidence">
            <a:extLst>
              <a:ext uri="{FF2B5EF4-FFF2-40B4-BE49-F238E27FC236}">
                <a16:creationId xmlns:a16="http://schemas.microsoft.com/office/drawing/2014/main" id="{2C5DAE7D-C494-1A8D-5501-B4E9BA306B8B}"/>
              </a:ext>
            </a:extLst>
          </p:cNvPr>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325371" y="3748034"/>
            <a:ext cx="332546" cy="332546"/>
          </a:xfrm>
          <a:prstGeom prst="rect">
            <a:avLst/>
          </a:prstGeom>
        </p:spPr>
      </p:pic>
      <p:pic>
        <p:nvPicPr>
          <p:cNvPr id="12" name="Picture 11" descr="A black background with a black square&#10;&#10;Description automatically generated with medium confidence">
            <a:extLst>
              <a:ext uri="{FF2B5EF4-FFF2-40B4-BE49-F238E27FC236}">
                <a16:creationId xmlns:a16="http://schemas.microsoft.com/office/drawing/2014/main" id="{BD94EFF0-F8B2-D056-375C-2C4ED80FE55F}"/>
              </a:ext>
            </a:extLst>
          </p:cNvPr>
          <p:cNvPicPr>
            <a:picLocks noChangeAspect="1"/>
          </p:cNvPicPr>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2167132" y="5723127"/>
            <a:ext cx="649021" cy="649021"/>
          </a:xfrm>
          <a:prstGeom prst="rect">
            <a:avLst/>
          </a:prstGeom>
        </p:spPr>
      </p:pic>
      <p:pic>
        <p:nvPicPr>
          <p:cNvPr id="14" name="Picture 13" descr="A black background with a black square&#10;&#10;Description automatically generated with medium confidence">
            <a:extLst>
              <a:ext uri="{FF2B5EF4-FFF2-40B4-BE49-F238E27FC236}">
                <a16:creationId xmlns:a16="http://schemas.microsoft.com/office/drawing/2014/main" id="{EF67B18B-D7A2-4DAD-DCF7-6FD1AEC4BB2C}"/>
              </a:ext>
            </a:extLst>
          </p:cNvPr>
          <p:cNvPicPr>
            <a:picLocks noChangeAspect="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317724" y="5168096"/>
            <a:ext cx="340193" cy="340193"/>
          </a:xfrm>
          <a:prstGeom prst="rect">
            <a:avLst/>
          </a:prstGeom>
        </p:spPr>
      </p:pic>
      <p:pic>
        <p:nvPicPr>
          <p:cNvPr id="16" name="Picture 15" descr="A black background with a black square&#10;&#10;Description automatically generated with medium confidence">
            <a:extLst>
              <a:ext uri="{FF2B5EF4-FFF2-40B4-BE49-F238E27FC236}">
                <a16:creationId xmlns:a16="http://schemas.microsoft.com/office/drawing/2014/main" id="{B33295B3-B41D-3D3E-17AA-BC01D6399634}"/>
              </a:ext>
            </a:extLst>
          </p:cNvPr>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352134" y="4487153"/>
            <a:ext cx="279019" cy="279019"/>
          </a:xfrm>
          <a:prstGeom prst="rect">
            <a:avLst/>
          </a:prstGeom>
        </p:spPr>
      </p:pic>
    </p:spTree>
    <p:extLst>
      <p:ext uri="{BB962C8B-B14F-4D97-AF65-F5344CB8AC3E}">
        <p14:creationId xmlns:p14="http://schemas.microsoft.com/office/powerpoint/2010/main" val="7254286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412</TotalTime>
  <Words>933</Words>
  <Application>Microsoft Office PowerPoint</Application>
  <PresentationFormat>Widescreen</PresentationFormat>
  <Paragraphs>68</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Maison Neue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Linkeshwaran || AMBC</dc:creator>
  <cp:lastModifiedBy>Bala Kumaran || AMBC</cp:lastModifiedBy>
  <cp:revision>4</cp:revision>
  <dcterms:created xsi:type="dcterms:W3CDTF">2023-09-27T06:55:57Z</dcterms:created>
  <dcterms:modified xsi:type="dcterms:W3CDTF">2023-09-28T04:48:57Z</dcterms:modified>
</cp:coreProperties>
</file>